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7" r:id="rId5"/>
    <p:sldId id="271" r:id="rId6"/>
    <p:sldId id="272" r:id="rId7"/>
    <p:sldId id="273" r:id="rId8"/>
    <p:sldId id="260" r:id="rId9"/>
    <p:sldId id="268" r:id="rId10"/>
    <p:sldId id="274" r:id="rId11"/>
    <p:sldId id="261" r:id="rId12"/>
    <p:sldId id="262" r:id="rId13"/>
    <p:sldId id="275" r:id="rId14"/>
    <p:sldId id="276" r:id="rId15"/>
    <p:sldId id="277" r:id="rId16"/>
    <p:sldId id="278" r:id="rId17"/>
    <p:sldId id="279" r:id="rId18"/>
    <p:sldId id="266" r:id="rId19"/>
    <p:sldId id="269" r:id="rId20"/>
    <p:sldId id="270" r:id="rId21"/>
    <p:sldId id="265"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p:scale>
          <a:sx n="72" d="100"/>
          <a:sy n="72" d="100"/>
        </p:scale>
        <p:origin x="33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5DF0B04-8CA4-4CA5-AFC8-E28DCEAB7AB6}"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113070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5DF0B04-8CA4-4CA5-AFC8-E28DCEAB7AB6}"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6891468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5DF0B04-8CA4-4CA5-AFC8-E28DCEAB7AB6}"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39528542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5DF0B04-8CA4-4CA5-AFC8-E28DCEAB7AB6}"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12499993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DF0B04-8CA4-4CA5-AFC8-E28DCEAB7AB6}" type="datetimeFigureOut">
              <a:rPr lang="en-IN" smtClean="0"/>
              <a:t>26-04-2025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26883469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5DF0B04-8CA4-4CA5-AFC8-E28DCEAB7AB6}" type="datetimeFigureOut">
              <a:rPr lang="en-IN" smtClean="0"/>
              <a:t>26-04-2025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25061149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5DF0B04-8CA4-4CA5-AFC8-E28DCEAB7AB6}" type="datetimeFigureOut">
              <a:rPr lang="en-IN" smtClean="0"/>
              <a:t>26-04-2025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17857962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5DF0B04-8CA4-4CA5-AFC8-E28DCEAB7AB6}" type="datetimeFigureOut">
              <a:rPr lang="en-IN" smtClean="0"/>
              <a:t>26-04-2025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26040412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DF0B04-8CA4-4CA5-AFC8-E28DCEAB7AB6}" type="datetimeFigureOut">
              <a:rPr lang="en-IN" smtClean="0"/>
              <a:t>26-04-2025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32107404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DF0B04-8CA4-4CA5-AFC8-E28DCEAB7AB6}" type="datetimeFigureOut">
              <a:rPr lang="en-IN" smtClean="0"/>
              <a:t>26-04-2025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41927398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DF0B04-8CA4-4CA5-AFC8-E28DCEAB7AB6}" type="datetimeFigureOut">
              <a:rPr lang="en-IN" smtClean="0"/>
              <a:t>26-04-2025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BD222D-3407-41B8-AE20-D1868F637E5E}" type="slidenum">
              <a:rPr lang="en-IN" smtClean="0"/>
              <a:t>‹#›</a:t>
            </a:fld>
            <a:endParaRPr lang="en-IN"/>
          </a:p>
        </p:txBody>
      </p:sp>
    </p:spTree>
    <p:extLst>
      <p:ext uri="{BB962C8B-B14F-4D97-AF65-F5344CB8AC3E}">
        <p14:creationId xmlns:p14="http://schemas.microsoft.com/office/powerpoint/2010/main" val="21224163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F0B04-8CA4-4CA5-AFC8-E28DCEAB7AB6}" type="datetimeFigureOut">
              <a:rPr lang="en-IN" smtClean="0"/>
              <a:t>26-04-2025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D222D-3407-41B8-AE20-D1868F637E5E}" type="slidenum">
              <a:rPr lang="en-IN" smtClean="0"/>
              <a:t>‹#›</a:t>
            </a:fld>
            <a:endParaRPr lang="en-IN"/>
          </a:p>
        </p:txBody>
      </p:sp>
    </p:spTree>
    <p:extLst>
      <p:ext uri="{BB962C8B-B14F-4D97-AF65-F5344CB8AC3E}">
        <p14:creationId xmlns:p14="http://schemas.microsoft.com/office/powerpoint/2010/main" val="1318909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575" y="465484"/>
            <a:ext cx="10783888" cy="804863"/>
          </a:xfrm>
        </p:spPr>
        <p:txBody>
          <a:bodyPr>
            <a:noAutofit/>
          </a:bodyPr>
          <a:lstStyle/>
          <a:p>
            <a:r>
              <a:rPr lang="en-IN" altLang="en-US" sz="3600" b="1" dirty="0">
                <a:latin typeface="+mn-lt"/>
              </a:rPr>
              <a:t>SMART GLOVES FOR DUMB AND VISUALLY IMPAIRED PEOPLE</a:t>
            </a:r>
          </a:p>
        </p:txBody>
      </p:sp>
      <p:sp>
        <p:nvSpPr>
          <p:cNvPr id="3" name="Subtitle 2"/>
          <p:cNvSpPr>
            <a:spLocks noGrp="1"/>
          </p:cNvSpPr>
          <p:nvPr>
            <p:ph type="subTitle" idx="1"/>
          </p:nvPr>
        </p:nvSpPr>
        <p:spPr>
          <a:xfrm>
            <a:off x="638175" y="1270347"/>
            <a:ext cx="11050588" cy="2504667"/>
          </a:xfrm>
        </p:spPr>
        <p:txBody>
          <a:bodyPr>
            <a:normAutofit/>
          </a:bodyPr>
          <a:lstStyle/>
          <a:p>
            <a:r>
              <a:rPr lang="en-IN" altLang="en-US" u="sng" dirty="0"/>
              <a:t>Project Carried Out By:</a:t>
            </a:r>
          </a:p>
          <a:p>
            <a:endParaRPr lang="en-IN" altLang="en-US" u="sng" dirty="0"/>
          </a:p>
          <a:p>
            <a:r>
              <a:rPr lang="en-IN" altLang="en-US" b="1" dirty="0"/>
              <a:t>GILBERT DANIEL  (42150014)			 GOKULA KRISHNAN (42150015)</a:t>
            </a:r>
          </a:p>
          <a:p>
            <a:r>
              <a:rPr lang="en-IN" altLang="en-US" b="1" dirty="0"/>
              <a:t>JITEN PRABURAM  (42090015) 		   MOHAMMED AFZEL   (42090017)</a:t>
            </a:r>
          </a:p>
          <a:p>
            <a:endParaRPr lang="en-IN" altLang="en-US" sz="700" u="sng" dirty="0"/>
          </a:p>
          <a:p>
            <a:r>
              <a:rPr lang="en-IN" altLang="en-US" u="sng" dirty="0"/>
              <a:t>Under the Supervision of:</a:t>
            </a:r>
          </a:p>
        </p:txBody>
      </p:sp>
      <p:sp>
        <p:nvSpPr>
          <p:cNvPr id="4" name="Subtitle 2"/>
          <p:cNvSpPr txBox="1">
            <a:spLocks/>
          </p:cNvSpPr>
          <p:nvPr/>
        </p:nvSpPr>
        <p:spPr bwMode="auto">
          <a:xfrm>
            <a:off x="790575" y="5587652"/>
            <a:ext cx="11050588" cy="12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Font typeface="Arial" panose="020B0604020202020204" pitchFamily="34" charset="0"/>
              <a:buNone/>
            </a:pPr>
            <a:r>
              <a:rPr lang="en-IN" altLang="en-US" sz="2400" b="1" dirty="0">
                <a:solidFill>
                  <a:srgbClr val="C00000"/>
                </a:solidFill>
              </a:rPr>
              <a:t>DEPARTMENT OF MECHANICAL ENGINEERING</a:t>
            </a:r>
            <a:br>
              <a:rPr lang="en-IN" altLang="en-US" sz="2400" b="1" dirty="0">
                <a:solidFill>
                  <a:srgbClr val="C00000"/>
                </a:solidFill>
              </a:rPr>
            </a:br>
            <a:r>
              <a:rPr lang="en-IN" altLang="en-US" sz="2400" b="1" dirty="0">
                <a:solidFill>
                  <a:srgbClr val="002060"/>
                </a:solidFill>
              </a:rPr>
              <a:t>SATHYABAMA INSTITUTE OF SCIENCE AND TECHNOLOGY</a:t>
            </a:r>
          </a:p>
          <a:p>
            <a:pPr algn="ctr" eaLnBrk="1" hangingPunct="1">
              <a:buFont typeface="Arial" panose="020B0604020202020204" pitchFamily="34" charset="0"/>
              <a:buNone/>
            </a:pPr>
            <a:r>
              <a:rPr lang="en-IN" altLang="en-US" sz="2400" b="1" dirty="0">
                <a:solidFill>
                  <a:srgbClr val="002060"/>
                </a:solidFill>
              </a:rPr>
              <a:t>(DEEMED TO BE UNIVERSITY)</a:t>
            </a:r>
          </a:p>
        </p:txBody>
      </p:sp>
      <p:sp>
        <p:nvSpPr>
          <p:cNvPr id="7" name="Subtitle 2">
            <a:extLst>
              <a:ext uri="{FF2B5EF4-FFF2-40B4-BE49-F238E27FC236}">
                <a16:creationId xmlns:a16="http://schemas.microsoft.com/office/drawing/2014/main" id="{4FD76B56-7E63-44AB-B6D0-57A18CACCC17}"/>
              </a:ext>
            </a:extLst>
          </p:cNvPr>
          <p:cNvSpPr txBox="1">
            <a:spLocks/>
          </p:cNvSpPr>
          <p:nvPr/>
        </p:nvSpPr>
        <p:spPr>
          <a:xfrm>
            <a:off x="3180901" y="3894830"/>
            <a:ext cx="6003235" cy="14338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altLang="en-US" b="1" dirty="0" err="1"/>
              <a:t>Dr.B.Kanimozhi</a:t>
            </a:r>
            <a:r>
              <a:rPr lang="en-IN" altLang="en-US" dirty="0"/>
              <a:t>(Professor) </a:t>
            </a:r>
            <a:r>
              <a:rPr lang="en-IN" altLang="en-US" b="1" dirty="0"/>
              <a:t>      </a:t>
            </a:r>
            <a:r>
              <a:rPr lang="en-IN" altLang="en-US" b="1" dirty="0" err="1"/>
              <a:t>Mr.K.Balachandar</a:t>
            </a:r>
            <a:r>
              <a:rPr lang="en-IN" altLang="en-US" b="1" dirty="0"/>
              <a:t> </a:t>
            </a:r>
            <a:r>
              <a:rPr lang="en-IN" altLang="en-US" dirty="0"/>
              <a:t>(Associate Professor)</a:t>
            </a:r>
          </a:p>
          <a:p>
            <a:r>
              <a:rPr lang="en-IN" altLang="en-US" dirty="0"/>
              <a:t>Department of Mechanical Engineering</a:t>
            </a:r>
          </a:p>
          <a:p>
            <a:endParaRPr lang="en-IN" altLang="en-US" u="sng" dirty="0"/>
          </a:p>
        </p:txBody>
      </p:sp>
      <p:sp>
        <p:nvSpPr>
          <p:cNvPr id="6" name="TextBox 5">
            <a:extLst>
              <a:ext uri="{FF2B5EF4-FFF2-40B4-BE49-F238E27FC236}">
                <a16:creationId xmlns:a16="http://schemas.microsoft.com/office/drawing/2014/main" id="{065C1E48-2B6E-454F-B1B3-30F101C085DC}"/>
              </a:ext>
            </a:extLst>
          </p:cNvPr>
          <p:cNvSpPr txBox="1"/>
          <p:nvPr/>
        </p:nvSpPr>
        <p:spPr>
          <a:xfrm>
            <a:off x="10260841" y="5316538"/>
            <a:ext cx="1580322" cy="1138773"/>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latin typeface="Arial Black" panose="020B0A04020102020204" pitchFamily="34" charset="0"/>
              </a:rPr>
              <a:t>BATCH No:</a:t>
            </a:r>
          </a:p>
          <a:p>
            <a:pPr algn="ctr"/>
            <a:r>
              <a:rPr lang="en-IN" sz="5000" dirty="0">
                <a:latin typeface="Arial Black" panose="020B0A04020102020204" pitchFamily="34" charset="0"/>
              </a:rPr>
              <a:t>45</a:t>
            </a:r>
          </a:p>
        </p:txBody>
      </p:sp>
    </p:spTree>
    <p:extLst>
      <p:ext uri="{BB962C8B-B14F-4D97-AF65-F5344CB8AC3E}">
        <p14:creationId xmlns:p14="http://schemas.microsoft.com/office/powerpoint/2010/main" val="1398887647"/>
      </p:ext>
    </p:extLst>
  </p:cSld>
  <p:clrMapOvr>
    <a:masterClrMapping/>
  </p:clrMapOvr>
  <mc:AlternateContent xmlns:mc="http://schemas.openxmlformats.org/markup-compatibility/2006" xmlns:p14="http://schemas.microsoft.com/office/powerpoint/2010/main">
    <mc:Choice Requires="p14">
      <p:transition p14:dur="25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1719-545A-2B41-CE7A-9C1DDF25FF6A}"/>
              </a:ext>
            </a:extLst>
          </p:cNvPr>
          <p:cNvSpPr>
            <a:spLocks noGrp="1"/>
          </p:cNvSpPr>
          <p:nvPr>
            <p:ph type="title"/>
          </p:nvPr>
        </p:nvSpPr>
        <p:spPr/>
        <p:txBody>
          <a:bodyPr/>
          <a:lstStyle/>
          <a:p>
            <a:r>
              <a:rPr lang="en-IN" b="1" dirty="0"/>
              <a:t>MATERIALS &amp; PROCESSES</a:t>
            </a:r>
          </a:p>
        </p:txBody>
      </p:sp>
      <p:sp>
        <p:nvSpPr>
          <p:cNvPr id="3" name="Content Placeholder 2">
            <a:extLst>
              <a:ext uri="{FF2B5EF4-FFF2-40B4-BE49-F238E27FC236}">
                <a16:creationId xmlns:a16="http://schemas.microsoft.com/office/drawing/2014/main" id="{C5DB22B5-A11C-5BB0-C64E-950D5BB22ABF}"/>
              </a:ext>
            </a:extLst>
          </p:cNvPr>
          <p:cNvSpPr>
            <a:spLocks noGrp="1"/>
          </p:cNvSpPr>
          <p:nvPr>
            <p:ph idx="1"/>
          </p:nvPr>
        </p:nvSpPr>
        <p:spPr/>
        <p:txBody>
          <a:bodyPr>
            <a:normAutofit/>
          </a:bodyPr>
          <a:lstStyle/>
          <a:p>
            <a:r>
              <a:rPr lang="en-IN" sz="2300" dirty="0"/>
              <a:t>DF PLAYER a popular series of mini mp3 player used to build and connect the speaker that gives the voice for the given hand signs. It uses a preprogrammed and stored library that has the voice over the signs which will be conveyed out through the speaker when the hand signs are shown.</a:t>
            </a:r>
          </a:p>
          <a:p>
            <a:r>
              <a:rPr lang="en-IN" sz="2300" dirty="0"/>
              <a:t>MB102 Bread Board used to build the electronic circuit for the project using various components of the project and using jump wires.</a:t>
            </a:r>
          </a:p>
          <a:p>
            <a:r>
              <a:rPr lang="en-IN" sz="2300" dirty="0"/>
              <a:t>Jumper wires </a:t>
            </a:r>
            <a:r>
              <a:rPr lang="en-US" sz="2300" b="0" i="0" dirty="0">
                <a:effectLst/>
                <a:latin typeface="Google Sans"/>
              </a:rPr>
              <a:t>wires that have connector pins at each end, allowing them to be used to connect two points to each other without soldering.</a:t>
            </a:r>
          </a:p>
          <a:p>
            <a:r>
              <a:rPr lang="en-US" sz="2300" dirty="0">
                <a:latin typeface="Google Sans"/>
              </a:rPr>
              <a:t>STB Adapter used to connect a power supply to various devices in almost any setting.</a:t>
            </a:r>
            <a:endParaRPr lang="en-IN" sz="2300" dirty="0"/>
          </a:p>
        </p:txBody>
      </p:sp>
    </p:spTree>
    <p:extLst>
      <p:ext uri="{BB962C8B-B14F-4D97-AF65-F5344CB8AC3E}">
        <p14:creationId xmlns:p14="http://schemas.microsoft.com/office/powerpoint/2010/main" val="4535160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294" y="-6962"/>
            <a:ext cx="10515600" cy="1325563"/>
          </a:xfrm>
        </p:spPr>
        <p:txBody>
          <a:bodyPr>
            <a:normAutofit/>
          </a:bodyPr>
          <a:lstStyle/>
          <a:p>
            <a:r>
              <a:rPr lang="en-IN" sz="4800" b="1" dirty="0"/>
              <a:t>LITERATURE SURVEY</a:t>
            </a:r>
          </a:p>
        </p:txBody>
      </p:sp>
      <p:sp>
        <p:nvSpPr>
          <p:cNvPr id="3" name="Content Placeholder 2"/>
          <p:cNvSpPr>
            <a:spLocks noGrp="1"/>
          </p:cNvSpPr>
          <p:nvPr>
            <p:ph idx="1"/>
          </p:nvPr>
        </p:nvSpPr>
        <p:spPr>
          <a:xfrm>
            <a:off x="838200" y="1368425"/>
            <a:ext cx="10515600" cy="869449"/>
          </a:xfrm>
        </p:spPr>
        <p:txBody>
          <a:bodyPr/>
          <a:lstStyle/>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698285775"/>
              </p:ext>
            </p:extLst>
          </p:nvPr>
        </p:nvGraphicFramePr>
        <p:xfrm>
          <a:off x="747294" y="906011"/>
          <a:ext cx="10827084" cy="5543586"/>
        </p:xfrm>
        <a:graphic>
          <a:graphicData uri="http://schemas.openxmlformats.org/drawingml/2006/table">
            <a:tbl>
              <a:tblPr firstRow="1" bandRow="1">
                <a:tableStyleId>{93296810-A885-4BE3-A3E7-6D5BEEA58F35}</a:tableStyleId>
              </a:tblPr>
              <a:tblGrid>
                <a:gridCol w="1550738">
                  <a:extLst>
                    <a:ext uri="{9D8B030D-6E8A-4147-A177-3AD203B41FA5}">
                      <a16:colId xmlns:a16="http://schemas.microsoft.com/office/drawing/2014/main" val="1251363323"/>
                    </a:ext>
                  </a:extLst>
                </a:gridCol>
                <a:gridCol w="4259179">
                  <a:extLst>
                    <a:ext uri="{9D8B030D-6E8A-4147-A177-3AD203B41FA5}">
                      <a16:colId xmlns:a16="http://schemas.microsoft.com/office/drawing/2014/main" val="4236094406"/>
                    </a:ext>
                  </a:extLst>
                </a:gridCol>
                <a:gridCol w="5017167">
                  <a:extLst>
                    <a:ext uri="{9D8B030D-6E8A-4147-A177-3AD203B41FA5}">
                      <a16:colId xmlns:a16="http://schemas.microsoft.com/office/drawing/2014/main" val="1065892887"/>
                    </a:ext>
                  </a:extLst>
                </a:gridCol>
              </a:tblGrid>
              <a:tr h="761556">
                <a:tc>
                  <a:txBody>
                    <a:bodyPr/>
                    <a:lstStyle/>
                    <a:p>
                      <a:pPr algn="ctr"/>
                      <a:r>
                        <a:rPr lang="en-IN" sz="1400" dirty="0"/>
                        <a:t>YEAR</a:t>
                      </a:r>
                    </a:p>
                  </a:txBody>
                  <a:tcPr anchor="ctr"/>
                </a:tc>
                <a:tc>
                  <a:txBody>
                    <a:bodyPr/>
                    <a:lstStyle/>
                    <a:p>
                      <a:pPr algn="ctr"/>
                      <a:r>
                        <a:rPr lang="en-IN" sz="1400"/>
                        <a:t>AUTHOR</a:t>
                      </a:r>
                      <a:r>
                        <a:rPr lang="en-IN" sz="1400" baseline="0"/>
                        <a:t> &amp; </a:t>
                      </a:r>
                      <a:r>
                        <a:rPr lang="en-IN" sz="1400"/>
                        <a:t>JOURNAL NAME</a:t>
                      </a:r>
                      <a:endParaRPr lang="en-IN" sz="1400" dirty="0"/>
                    </a:p>
                  </a:txBody>
                  <a:tcPr anchor="ctr"/>
                </a:tc>
                <a:tc>
                  <a:txBody>
                    <a:bodyPr/>
                    <a:lstStyle/>
                    <a:p>
                      <a:pPr algn="ctr"/>
                      <a:r>
                        <a:rPr lang="en-IN" sz="1400"/>
                        <a:t>INFERENCE</a:t>
                      </a:r>
                      <a:endParaRPr lang="en-IN" sz="1400" dirty="0"/>
                    </a:p>
                  </a:txBody>
                  <a:tcPr anchor="ctr"/>
                </a:tc>
                <a:extLst>
                  <a:ext uri="{0D108BD9-81ED-4DB2-BD59-A6C34878D82A}">
                    <a16:rowId xmlns:a16="http://schemas.microsoft.com/office/drawing/2014/main" val="3565619084"/>
                  </a:ext>
                </a:extLst>
              </a:tr>
              <a:tr h="793237">
                <a:tc>
                  <a:txBody>
                    <a:bodyPr/>
                    <a:lstStyle/>
                    <a:p>
                      <a:pPr algn="ctr"/>
                      <a:r>
                        <a:rPr lang="en-IN" sz="1400" dirty="0"/>
                        <a:t>2019</a:t>
                      </a:r>
                    </a:p>
                  </a:txBody>
                  <a:tcPr anchor="ctr"/>
                </a:tc>
                <a:tc>
                  <a:txBody>
                    <a:bodyPr/>
                    <a:lstStyle/>
                    <a:p>
                      <a:pPr algn="ctr"/>
                      <a:r>
                        <a:rPr lang="en-US" sz="1400" b="0" i="0" kern="1200" dirty="0">
                          <a:solidFill>
                            <a:schemeClr val="dk1"/>
                          </a:solidFill>
                          <a:effectLst/>
                          <a:latin typeface="+mn-lt"/>
                          <a:ea typeface="+mn-ea"/>
                          <a:cs typeface="+mn-cs"/>
                        </a:rPr>
                        <a:t>Wei-Chieh Chuang, Wen-</a:t>
                      </a:r>
                      <a:r>
                        <a:rPr lang="en-US" sz="1400" b="0" i="0" kern="1200" dirty="0" err="1">
                          <a:solidFill>
                            <a:schemeClr val="dk1"/>
                          </a:solidFill>
                          <a:effectLst/>
                          <a:latin typeface="+mn-lt"/>
                          <a:ea typeface="+mn-ea"/>
                          <a:cs typeface="+mn-cs"/>
                        </a:rPr>
                        <a:t>Jyi</a:t>
                      </a:r>
                      <a:r>
                        <a:rPr lang="en-US" sz="1400" b="0" i="0" kern="1200" dirty="0">
                          <a:solidFill>
                            <a:schemeClr val="dk1"/>
                          </a:solidFill>
                          <a:effectLst/>
                          <a:latin typeface="+mn-lt"/>
                          <a:ea typeface="+mn-ea"/>
                          <a:cs typeface="+mn-cs"/>
                        </a:rPr>
                        <a:t> Hwang, Tsung-Ming Tai, De-Rong Huang and Yun-Jie Jhang, Continuous Finger Gesture Recognition Based on Flex Sensors,</a:t>
                      </a:r>
                      <a:endParaRPr lang="en-IN" sz="1400" dirty="0"/>
                    </a:p>
                  </a:txBody>
                  <a:tcPr anchor="ctr"/>
                </a:tc>
                <a:tc>
                  <a:txBody>
                    <a:bodyPr/>
                    <a:lstStyle/>
                    <a:p>
                      <a:pPr algn="ctr"/>
                      <a:r>
                        <a:rPr lang="en-IN" sz="1400" dirty="0"/>
                        <a:t>Usage of Flex Sensors to recognise continuous finger movements according to sign language and using machine learning to generate the speech and display.</a:t>
                      </a:r>
                    </a:p>
                  </a:txBody>
                  <a:tcPr anchor="ctr"/>
                </a:tc>
                <a:extLst>
                  <a:ext uri="{0D108BD9-81ED-4DB2-BD59-A6C34878D82A}">
                    <a16:rowId xmlns:a16="http://schemas.microsoft.com/office/drawing/2014/main" val="3941845626"/>
                  </a:ext>
                </a:extLst>
              </a:tr>
              <a:tr h="635993">
                <a:tc>
                  <a:txBody>
                    <a:bodyPr/>
                    <a:lstStyle/>
                    <a:p>
                      <a:pPr algn="ctr"/>
                      <a:r>
                        <a:rPr lang="en-IN" sz="1400"/>
                        <a:t>2020</a:t>
                      </a:r>
                      <a:endParaRPr lang="en-IN" sz="1400" dirty="0"/>
                    </a:p>
                  </a:txBody>
                  <a:tcPr anchor="ctr"/>
                </a:tc>
                <a:tc>
                  <a:txBody>
                    <a:bodyPr/>
                    <a:lstStyle/>
                    <a:p>
                      <a:pPr algn="ctr"/>
                      <a:r>
                        <a:rPr lang="en-IN" sz="1400" dirty="0"/>
                        <a:t>Sonal </a:t>
                      </a:r>
                      <a:r>
                        <a:rPr lang="en-IN" sz="1400" dirty="0" err="1"/>
                        <a:t>Narsale</a:t>
                      </a:r>
                      <a:r>
                        <a:rPr lang="en-IN" sz="1400" dirty="0"/>
                        <a:t> and Pooja S </a:t>
                      </a:r>
                      <a:r>
                        <a:rPr lang="en-IN" sz="1400" dirty="0" err="1"/>
                        <a:t>Bhore</a:t>
                      </a:r>
                      <a:r>
                        <a:rPr lang="en-IN" sz="1400" dirty="0"/>
                        <a:t>, International Journal of Progressive Research in Science and Engineering </a:t>
                      </a:r>
                    </a:p>
                  </a:txBody>
                  <a:tcPr anchor="ctr"/>
                </a:tc>
                <a:tc>
                  <a:txBody>
                    <a:bodyPr/>
                    <a:lstStyle/>
                    <a:p>
                      <a:pPr algn="ctr"/>
                      <a:r>
                        <a:rPr lang="en-IN" sz="1400"/>
                        <a:t>Architectural Design, Unified modelling Language(UML),and Binary format</a:t>
                      </a:r>
                      <a:endParaRPr lang="en-IN" sz="1400" dirty="0"/>
                    </a:p>
                  </a:txBody>
                  <a:tcPr anchor="ctr"/>
                </a:tc>
                <a:extLst>
                  <a:ext uri="{0D108BD9-81ED-4DB2-BD59-A6C34878D82A}">
                    <a16:rowId xmlns:a16="http://schemas.microsoft.com/office/drawing/2014/main" val="856674105"/>
                  </a:ext>
                </a:extLst>
              </a:tr>
              <a:tr h="635993">
                <a:tc>
                  <a:txBody>
                    <a:bodyPr/>
                    <a:lstStyle/>
                    <a:p>
                      <a:pPr algn="ctr"/>
                      <a:r>
                        <a:rPr lang="en-IN" sz="1400" dirty="0"/>
                        <a:t>2020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Anisha M R, Ashwin S Nair, Anu Shreya, </a:t>
                      </a:r>
                      <a:r>
                        <a:rPr lang="en-IN" sz="1400" dirty="0" err="1"/>
                        <a:t>Chinnannagari</a:t>
                      </a:r>
                      <a:r>
                        <a:rPr lang="en-IN" sz="1400" dirty="0"/>
                        <a:t> </a:t>
                      </a:r>
                      <a:r>
                        <a:rPr lang="en-IN" sz="1400" dirty="0" err="1"/>
                        <a:t>Tharun</a:t>
                      </a:r>
                      <a:r>
                        <a:rPr lang="en-IN" sz="1400" dirty="0"/>
                        <a:t>, Design an implementation of smart </a:t>
                      </a:r>
                      <a:r>
                        <a:rPr lang="en-IN" sz="1400" dirty="0" err="1"/>
                        <a:t>glvoes</a:t>
                      </a:r>
                      <a:r>
                        <a:rPr lang="en-IN" sz="1400" dirty="0"/>
                        <a:t> for the Special Privileged</a:t>
                      </a:r>
                    </a:p>
                    <a:p>
                      <a:pPr algn="ctr"/>
                      <a:endParaRPr lang="en-IN"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latin typeface="+mn-lt"/>
                          <a:ea typeface="+mn-ea"/>
                          <a:cs typeface="+mn-cs"/>
                        </a:rPr>
                        <a:t>Gesture to Text </a:t>
                      </a:r>
                      <a:r>
                        <a:rPr lang="en-IN" sz="1400" kern="1200" dirty="0" err="1">
                          <a:solidFill>
                            <a:schemeClr val="dk1"/>
                          </a:solidFill>
                          <a:effectLst/>
                          <a:latin typeface="+mn-lt"/>
                          <a:ea typeface="+mn-ea"/>
                          <a:cs typeface="+mn-cs"/>
                        </a:rPr>
                        <a:t>recoginition</a:t>
                      </a:r>
                      <a:r>
                        <a:rPr lang="en-IN" sz="1400" kern="1200" dirty="0">
                          <a:solidFill>
                            <a:schemeClr val="dk1"/>
                          </a:solidFill>
                          <a:effectLst/>
                          <a:latin typeface="+mn-lt"/>
                          <a:ea typeface="+mn-ea"/>
                          <a:cs typeface="+mn-cs"/>
                        </a:rPr>
                        <a:t>, Obstacle </a:t>
                      </a:r>
                      <a:r>
                        <a:rPr lang="en-IN" sz="1400" kern="1200" dirty="0" err="1">
                          <a:solidFill>
                            <a:schemeClr val="dk1"/>
                          </a:solidFill>
                          <a:effectLst/>
                          <a:latin typeface="+mn-lt"/>
                          <a:ea typeface="+mn-ea"/>
                          <a:cs typeface="+mn-cs"/>
                        </a:rPr>
                        <a:t>Detection,Heart</a:t>
                      </a:r>
                      <a:r>
                        <a:rPr lang="en-IN" sz="1400" kern="1200" dirty="0">
                          <a:solidFill>
                            <a:schemeClr val="dk1"/>
                          </a:solidFill>
                          <a:effectLst/>
                          <a:latin typeface="+mn-lt"/>
                          <a:ea typeface="+mn-ea"/>
                          <a:cs typeface="+mn-cs"/>
                        </a:rPr>
                        <a:t> rate sensing</a:t>
                      </a:r>
                      <a:endParaRPr lang="en-US" sz="1400" dirty="0">
                        <a:effectLst/>
                      </a:endParaRPr>
                    </a:p>
                    <a:p>
                      <a:pPr algn="ctr"/>
                      <a:endParaRPr lang="en-IN" sz="1400" dirty="0"/>
                    </a:p>
                  </a:txBody>
                  <a:tcPr anchor="ctr"/>
                </a:tc>
                <a:extLst>
                  <a:ext uri="{0D108BD9-81ED-4DB2-BD59-A6C34878D82A}">
                    <a16:rowId xmlns:a16="http://schemas.microsoft.com/office/drawing/2014/main" val="365518410"/>
                  </a:ext>
                </a:extLst>
              </a:tr>
              <a:tr h="635993">
                <a:tc>
                  <a:txBody>
                    <a:bodyPr/>
                    <a:lstStyle/>
                    <a:p>
                      <a:pPr algn="ctr"/>
                      <a:r>
                        <a:rPr lang="en-IN" sz="1400" dirty="0"/>
                        <a:t> 2021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u="none" kern="1200" dirty="0" err="1">
                          <a:solidFill>
                            <a:schemeClr val="tx1"/>
                          </a:solidFill>
                          <a:effectLst/>
                          <a:latin typeface="+mn-lt"/>
                          <a:ea typeface="+mn-ea"/>
                          <a:cs typeface="+mn-cs"/>
                        </a:rPr>
                        <a:t>Varikuti</a:t>
                      </a:r>
                      <a:r>
                        <a:rPr lang="en-US" sz="1400" b="0" i="0" u="none" kern="1200" dirty="0">
                          <a:solidFill>
                            <a:schemeClr val="tx1"/>
                          </a:solidFill>
                          <a:effectLst/>
                          <a:latin typeface="+mn-lt"/>
                          <a:ea typeface="+mn-ea"/>
                          <a:cs typeface="+mn-cs"/>
                        </a:rPr>
                        <a:t> </a:t>
                      </a:r>
                      <a:r>
                        <a:rPr lang="en-US" sz="1400" b="0" i="0" u="none" kern="1200" dirty="0" err="1">
                          <a:solidFill>
                            <a:schemeClr val="tx1"/>
                          </a:solidFill>
                          <a:effectLst/>
                          <a:latin typeface="+mn-lt"/>
                          <a:ea typeface="+mn-ea"/>
                          <a:cs typeface="+mn-cs"/>
                        </a:rPr>
                        <a:t>Yaswanth</a:t>
                      </a:r>
                      <a:r>
                        <a:rPr lang="en-US" sz="1400" b="0" i="0" u="none" kern="1200" dirty="0">
                          <a:solidFill>
                            <a:schemeClr val="tx1"/>
                          </a:solidFill>
                          <a:effectLst/>
                          <a:latin typeface="+mn-lt"/>
                          <a:ea typeface="+mn-ea"/>
                          <a:cs typeface="+mn-cs"/>
                        </a:rPr>
                        <a:t> Reddy, </a:t>
                      </a:r>
                      <a:r>
                        <a:rPr lang="en-US" sz="1400" b="0" i="0" u="none" kern="1200" dirty="0" err="1">
                          <a:solidFill>
                            <a:schemeClr val="tx1"/>
                          </a:solidFill>
                          <a:effectLst/>
                          <a:latin typeface="+mn-lt"/>
                          <a:ea typeface="+mn-ea"/>
                          <a:cs typeface="+mn-cs"/>
                        </a:rPr>
                        <a:t>Pithani</a:t>
                      </a:r>
                      <a:r>
                        <a:rPr lang="en-US" sz="1400" b="0" i="0" u="none" kern="1200" dirty="0">
                          <a:solidFill>
                            <a:schemeClr val="tx1"/>
                          </a:solidFill>
                          <a:effectLst/>
                          <a:latin typeface="+mn-lt"/>
                          <a:ea typeface="+mn-ea"/>
                          <a:cs typeface="+mn-cs"/>
                        </a:rPr>
                        <a:t> </a:t>
                      </a:r>
                      <a:r>
                        <a:rPr lang="en-US" sz="1400" b="0" i="0" u="none" kern="1200" dirty="0" err="1">
                          <a:solidFill>
                            <a:schemeClr val="tx1"/>
                          </a:solidFill>
                          <a:effectLst/>
                          <a:latin typeface="+mn-lt"/>
                          <a:ea typeface="+mn-ea"/>
                          <a:cs typeface="+mn-cs"/>
                        </a:rPr>
                        <a:t>Tarakeswari</a:t>
                      </a:r>
                      <a:r>
                        <a:rPr lang="en-US" sz="1400" b="0" i="0" u="none" kern="1200" dirty="0">
                          <a:solidFill>
                            <a:schemeClr val="tx1"/>
                          </a:solidFill>
                          <a:effectLst/>
                          <a:latin typeface="+mn-lt"/>
                          <a:ea typeface="+mn-ea"/>
                          <a:cs typeface="+mn-cs"/>
                        </a:rPr>
                        <a:t>, Govinda Sai Mohan </a:t>
                      </a:r>
                      <a:r>
                        <a:rPr lang="en-US" sz="1400" b="0" i="0" u="none" kern="1200" dirty="0" err="1">
                          <a:solidFill>
                            <a:schemeClr val="tx1"/>
                          </a:solidFill>
                          <a:effectLst/>
                          <a:latin typeface="+mn-lt"/>
                          <a:ea typeface="+mn-ea"/>
                          <a:cs typeface="+mn-cs"/>
                        </a:rPr>
                        <a:t>Silantharajula</a:t>
                      </a:r>
                      <a:r>
                        <a:rPr lang="en-US" sz="1400" b="0" i="0" u="none" kern="1200" dirty="0">
                          <a:solidFill>
                            <a:schemeClr val="tx1"/>
                          </a:solidFill>
                          <a:effectLst/>
                          <a:latin typeface="+mn-lt"/>
                          <a:ea typeface="+mn-ea"/>
                          <a:cs typeface="+mn-cs"/>
                        </a:rPr>
                        <a:t> SMART GLOVE FOR DEAF AND DUMB PEOPLE</a:t>
                      </a:r>
                    </a:p>
                    <a:p>
                      <a:pPr algn="ctr"/>
                      <a:endParaRPr lang="en-IN"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Using of External Devices as Speakers and Display for better communication</a:t>
                      </a:r>
                    </a:p>
                    <a:p>
                      <a:pPr algn="ctr"/>
                      <a:endParaRPr lang="en-IN" sz="1400" dirty="0"/>
                    </a:p>
                  </a:txBody>
                  <a:tcPr anchor="ctr"/>
                </a:tc>
                <a:extLst>
                  <a:ext uri="{0D108BD9-81ED-4DB2-BD59-A6C34878D82A}">
                    <a16:rowId xmlns:a16="http://schemas.microsoft.com/office/drawing/2014/main" val="1805730458"/>
                  </a:ext>
                </a:extLst>
              </a:tr>
              <a:tr h="635993">
                <a:tc>
                  <a:txBody>
                    <a:bodyPr/>
                    <a:lstStyle/>
                    <a:p>
                      <a:pPr algn="ctr"/>
                      <a:r>
                        <a:rPr lang="en-IN" sz="1400" dirty="0"/>
                        <a:t>2022</a:t>
                      </a:r>
                    </a:p>
                  </a:txBody>
                  <a:tcPr anchor="ctr"/>
                </a:tc>
                <a:tc>
                  <a:txBody>
                    <a:bodyPr/>
                    <a:lstStyle/>
                    <a:p>
                      <a:pPr algn="ctr"/>
                      <a:r>
                        <a:rPr lang="en-IN" sz="1400" dirty="0"/>
                        <a:t>Mr. Punit Vora, MR. Bhushan </a:t>
                      </a:r>
                      <a:r>
                        <a:rPr lang="en-IN" sz="1400" dirty="0" err="1"/>
                        <a:t>Parab,MR.Rohit</a:t>
                      </a:r>
                      <a:r>
                        <a:rPr lang="en-IN" sz="1400" dirty="0"/>
                        <a:t> </a:t>
                      </a:r>
                      <a:r>
                        <a:rPr lang="en-IN" sz="1400" dirty="0" err="1"/>
                        <a:t>Bandgar</a:t>
                      </a:r>
                      <a:r>
                        <a:rPr lang="en-IN" sz="1400" dirty="0"/>
                        <a:t>,</a:t>
                      </a:r>
                      <a:r>
                        <a:rPr lang="en-US" sz="1400" dirty="0"/>
                        <a:t>Multi-Purpose Smart Glove for Differently Abled Community People</a:t>
                      </a:r>
                      <a:endParaRPr lang="en-IN" sz="1400" dirty="0"/>
                    </a:p>
                  </a:txBody>
                  <a:tcPr anchor="ctr"/>
                </a:tc>
                <a:tc>
                  <a:txBody>
                    <a:bodyPr/>
                    <a:lstStyle/>
                    <a:p>
                      <a:pPr algn="ctr"/>
                      <a:r>
                        <a:rPr lang="en-IN" sz="1400" dirty="0"/>
                        <a:t>Usage of Bluetooth, Health monitoring system and sign language translating</a:t>
                      </a:r>
                    </a:p>
                  </a:txBody>
                  <a:tcPr anchor="ctr"/>
                </a:tc>
                <a:extLst>
                  <a:ext uri="{0D108BD9-81ED-4DB2-BD59-A6C34878D82A}">
                    <a16:rowId xmlns:a16="http://schemas.microsoft.com/office/drawing/2014/main" val="931721300"/>
                  </a:ext>
                </a:extLst>
              </a:tr>
              <a:tr h="635993">
                <a:tc>
                  <a:txBody>
                    <a:bodyPr/>
                    <a:lstStyle/>
                    <a:p>
                      <a:pPr algn="ctr"/>
                      <a:r>
                        <a:rPr lang="en-IN" sz="1400" dirty="0"/>
                        <a:t>2024</a:t>
                      </a:r>
                    </a:p>
                  </a:txBody>
                  <a:tcPr anchor="ctr"/>
                </a:tc>
                <a:tc>
                  <a:txBody>
                    <a:bodyPr/>
                    <a:lstStyle/>
                    <a:p>
                      <a:pPr algn="ctr"/>
                      <a:r>
                        <a:rPr lang="en-IN" sz="1400" b="0" i="0" kern="1200" dirty="0">
                          <a:solidFill>
                            <a:schemeClr val="dk1"/>
                          </a:solidFill>
                          <a:effectLst/>
                          <a:latin typeface="Arial" panose="020B0604020202020204" pitchFamily="34" charset="0"/>
                          <a:ea typeface="+mn-ea"/>
                          <a:cs typeface="Arial" panose="020B0604020202020204" pitchFamily="34" charset="0"/>
                        </a:rPr>
                        <a:t>Shravani Jadhav, Siddhi Mhatre, Riddhi Patil, Prachi Sorte, SMART GLOVES FOR DEAF AND DUMB PEOPLE 2024</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IN" sz="1400" dirty="0"/>
                        <a:t>Usage of ACCELEROMETER</a:t>
                      </a:r>
                    </a:p>
                  </a:txBody>
                  <a:tcPr anchor="ctr"/>
                </a:tc>
                <a:extLst>
                  <a:ext uri="{0D108BD9-81ED-4DB2-BD59-A6C34878D82A}">
                    <a16:rowId xmlns:a16="http://schemas.microsoft.com/office/drawing/2014/main" val="738398228"/>
                  </a:ext>
                </a:extLst>
              </a:tr>
            </a:tbl>
          </a:graphicData>
        </a:graphic>
      </p:graphicFrame>
    </p:spTree>
    <p:extLst>
      <p:ext uri="{BB962C8B-B14F-4D97-AF65-F5344CB8AC3E}">
        <p14:creationId xmlns:p14="http://schemas.microsoft.com/office/powerpoint/2010/main" val="33486036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dirty="0"/>
              <a:t>WORK DONE</a:t>
            </a:r>
          </a:p>
        </p:txBody>
      </p:sp>
      <p:sp>
        <p:nvSpPr>
          <p:cNvPr id="3" name="Content Placeholder 2"/>
          <p:cNvSpPr>
            <a:spLocks noGrp="1"/>
          </p:cNvSpPr>
          <p:nvPr>
            <p:ph idx="1"/>
          </p:nvPr>
        </p:nvSpPr>
        <p:spPr/>
        <p:txBody>
          <a:bodyPr/>
          <a:lstStyle/>
          <a:p>
            <a:r>
              <a:rPr lang="en-IN" dirty="0"/>
              <a:t>Research work has been carried out .</a:t>
            </a:r>
          </a:p>
          <a:p>
            <a:r>
              <a:rPr lang="en-IN" dirty="0"/>
              <a:t>Requirement Analysis.</a:t>
            </a:r>
          </a:p>
          <a:p>
            <a:r>
              <a:rPr lang="en-IN" dirty="0"/>
              <a:t>Components gathered.</a:t>
            </a:r>
          </a:p>
          <a:p>
            <a:endParaRPr lang="en-IN" dirty="0"/>
          </a:p>
          <a:p>
            <a:endParaRPr lang="en-IN" dirty="0"/>
          </a:p>
        </p:txBody>
      </p:sp>
      <p:pic>
        <p:nvPicPr>
          <p:cNvPr id="7" name="Picture 6">
            <a:extLst>
              <a:ext uri="{FF2B5EF4-FFF2-40B4-BE49-F238E27FC236}">
                <a16:creationId xmlns:a16="http://schemas.microsoft.com/office/drawing/2014/main" id="{661A5750-8370-E80B-3B86-F2789966CE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119247" y="2147953"/>
            <a:ext cx="3131586" cy="5693680"/>
          </a:xfrm>
          <a:prstGeom prst="rect">
            <a:avLst/>
          </a:prstGeom>
        </p:spPr>
      </p:pic>
    </p:spTree>
    <p:extLst>
      <p:ext uri="{BB962C8B-B14F-4D97-AF65-F5344CB8AC3E}">
        <p14:creationId xmlns:p14="http://schemas.microsoft.com/office/powerpoint/2010/main" val="611296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4682-0A8F-7B87-02A5-0D8184D72DD2}"/>
              </a:ext>
            </a:extLst>
          </p:cNvPr>
          <p:cNvSpPr>
            <a:spLocks noGrp="1"/>
          </p:cNvSpPr>
          <p:nvPr>
            <p:ph type="title"/>
          </p:nvPr>
        </p:nvSpPr>
        <p:spPr/>
        <p:txBody>
          <a:bodyPr/>
          <a:lstStyle/>
          <a:p>
            <a:r>
              <a:rPr lang="en-IN" b="1" dirty="0"/>
              <a:t>WORK DONE</a:t>
            </a:r>
          </a:p>
        </p:txBody>
      </p:sp>
      <p:sp>
        <p:nvSpPr>
          <p:cNvPr id="3" name="Content Placeholder 2">
            <a:extLst>
              <a:ext uri="{FF2B5EF4-FFF2-40B4-BE49-F238E27FC236}">
                <a16:creationId xmlns:a16="http://schemas.microsoft.com/office/drawing/2014/main" id="{F4175CBB-46DF-8070-FCD4-57698B1702D7}"/>
              </a:ext>
            </a:extLst>
          </p:cNvPr>
          <p:cNvSpPr>
            <a:spLocks noGrp="1"/>
          </p:cNvSpPr>
          <p:nvPr>
            <p:ph idx="1"/>
          </p:nvPr>
        </p:nvSpPr>
        <p:spPr/>
        <p:txBody>
          <a:bodyPr/>
          <a:lstStyle/>
          <a:p>
            <a:r>
              <a:rPr lang="en-IN" dirty="0"/>
              <a:t>Connection work started.</a:t>
            </a:r>
          </a:p>
          <a:p>
            <a:endParaRPr lang="en-IN" dirty="0"/>
          </a:p>
        </p:txBody>
      </p:sp>
      <p:pic>
        <p:nvPicPr>
          <p:cNvPr id="5" name="Picture 4">
            <a:extLst>
              <a:ext uri="{FF2B5EF4-FFF2-40B4-BE49-F238E27FC236}">
                <a16:creationId xmlns:a16="http://schemas.microsoft.com/office/drawing/2014/main" id="{FC687540-9DCD-18FB-3D75-97C44EA7099F}"/>
              </a:ext>
            </a:extLst>
          </p:cNvPr>
          <p:cNvPicPr>
            <a:picLocks noChangeAspect="1"/>
          </p:cNvPicPr>
          <p:nvPr/>
        </p:nvPicPr>
        <p:blipFill>
          <a:blip r:embed="rId2"/>
          <a:stretch>
            <a:fillRect/>
          </a:stretch>
        </p:blipFill>
        <p:spPr>
          <a:xfrm>
            <a:off x="838200" y="2302690"/>
            <a:ext cx="5143500" cy="2990850"/>
          </a:xfrm>
          <a:prstGeom prst="rect">
            <a:avLst/>
          </a:prstGeom>
        </p:spPr>
      </p:pic>
    </p:spTree>
    <p:extLst>
      <p:ext uri="{BB962C8B-B14F-4D97-AF65-F5344CB8AC3E}">
        <p14:creationId xmlns:p14="http://schemas.microsoft.com/office/powerpoint/2010/main" val="17098813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AE97-424C-8A66-3ECD-D891A19653A5}"/>
              </a:ext>
            </a:extLst>
          </p:cNvPr>
          <p:cNvSpPr>
            <a:spLocks noGrp="1"/>
          </p:cNvSpPr>
          <p:nvPr>
            <p:ph type="title"/>
          </p:nvPr>
        </p:nvSpPr>
        <p:spPr/>
        <p:txBody>
          <a:bodyPr/>
          <a:lstStyle/>
          <a:p>
            <a:r>
              <a:rPr lang="en-IN" b="1" dirty="0"/>
              <a:t>WORK DONE </a:t>
            </a:r>
          </a:p>
        </p:txBody>
      </p:sp>
      <p:sp>
        <p:nvSpPr>
          <p:cNvPr id="3" name="Content Placeholder 2">
            <a:extLst>
              <a:ext uri="{FF2B5EF4-FFF2-40B4-BE49-F238E27FC236}">
                <a16:creationId xmlns:a16="http://schemas.microsoft.com/office/drawing/2014/main" id="{8265C79B-D6D3-5658-7877-05DE694EF49F}"/>
              </a:ext>
            </a:extLst>
          </p:cNvPr>
          <p:cNvSpPr>
            <a:spLocks noGrp="1"/>
          </p:cNvSpPr>
          <p:nvPr>
            <p:ph idx="1"/>
          </p:nvPr>
        </p:nvSpPr>
        <p:spPr/>
        <p:txBody>
          <a:bodyPr/>
          <a:lstStyle/>
          <a:p>
            <a:r>
              <a:rPr lang="en-IN" dirty="0"/>
              <a:t>Project is nearly complete and Reports work has been started .</a:t>
            </a:r>
          </a:p>
          <a:p>
            <a:endParaRPr lang="en-IN" dirty="0"/>
          </a:p>
        </p:txBody>
      </p:sp>
      <p:pic>
        <p:nvPicPr>
          <p:cNvPr id="5" name="Picture 4">
            <a:extLst>
              <a:ext uri="{FF2B5EF4-FFF2-40B4-BE49-F238E27FC236}">
                <a16:creationId xmlns:a16="http://schemas.microsoft.com/office/drawing/2014/main" id="{CECA47F0-F3C5-86F2-A422-FC9197E6E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2305326"/>
            <a:ext cx="5143500" cy="4351338"/>
          </a:xfrm>
          <a:prstGeom prst="rect">
            <a:avLst/>
          </a:prstGeom>
        </p:spPr>
      </p:pic>
      <p:pic>
        <p:nvPicPr>
          <p:cNvPr id="7" name="Picture 6">
            <a:extLst>
              <a:ext uri="{FF2B5EF4-FFF2-40B4-BE49-F238E27FC236}">
                <a16:creationId xmlns:a16="http://schemas.microsoft.com/office/drawing/2014/main" id="{3589CE6C-78C7-923D-3E24-C410C0132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33045" y="2225351"/>
            <a:ext cx="4183710" cy="4351338"/>
          </a:xfrm>
          <a:prstGeom prst="rect">
            <a:avLst/>
          </a:prstGeom>
        </p:spPr>
      </p:pic>
    </p:spTree>
    <p:extLst>
      <p:ext uri="{BB962C8B-B14F-4D97-AF65-F5344CB8AC3E}">
        <p14:creationId xmlns:p14="http://schemas.microsoft.com/office/powerpoint/2010/main" val="30263461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008E-46CD-8BC7-6D39-CD42B3E0FC71}"/>
              </a:ext>
            </a:extLst>
          </p:cNvPr>
          <p:cNvSpPr>
            <a:spLocks noGrp="1"/>
          </p:cNvSpPr>
          <p:nvPr>
            <p:ph type="title"/>
          </p:nvPr>
        </p:nvSpPr>
        <p:spPr/>
        <p:txBody>
          <a:bodyPr/>
          <a:lstStyle/>
          <a:p>
            <a:r>
              <a:rPr lang="en-IN" dirty="0"/>
              <a:t>WORK DONE</a:t>
            </a:r>
          </a:p>
        </p:txBody>
      </p:sp>
      <p:sp>
        <p:nvSpPr>
          <p:cNvPr id="4" name="Content Placeholder 2">
            <a:extLst>
              <a:ext uri="{FF2B5EF4-FFF2-40B4-BE49-F238E27FC236}">
                <a16:creationId xmlns:a16="http://schemas.microsoft.com/office/drawing/2014/main" id="{B06D269A-BE8F-34A0-2247-F76D4E75B709}"/>
              </a:ext>
            </a:extLst>
          </p:cNvPr>
          <p:cNvSpPr>
            <a:spLocks noGrp="1"/>
          </p:cNvSpPr>
          <p:nvPr>
            <p:ph idx="1"/>
          </p:nvPr>
        </p:nvSpPr>
        <p:spPr>
          <a:xfrm>
            <a:off x="1467374" y="1400961"/>
            <a:ext cx="10515600" cy="5200684"/>
          </a:xfrm>
        </p:spPr>
        <p:txBody>
          <a:bodyPr/>
          <a:lstStyle/>
          <a:p>
            <a:r>
              <a:rPr lang="en-IN" dirty="0"/>
              <a:t>Connection finished programming started.</a:t>
            </a:r>
          </a:p>
        </p:txBody>
      </p:sp>
      <p:pic>
        <p:nvPicPr>
          <p:cNvPr id="5" name="Image 11">
            <a:extLst>
              <a:ext uri="{FF2B5EF4-FFF2-40B4-BE49-F238E27FC236}">
                <a16:creationId xmlns:a16="http://schemas.microsoft.com/office/drawing/2014/main" id="{1734D1F9-AC04-99D6-9792-A154BD4B8BC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166" y="2435736"/>
            <a:ext cx="6415990" cy="349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3617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8590-0E44-9F44-45FB-FA3115C96CF7}"/>
              </a:ext>
            </a:extLst>
          </p:cNvPr>
          <p:cNvSpPr>
            <a:spLocks noGrp="1"/>
          </p:cNvSpPr>
          <p:nvPr>
            <p:ph type="title"/>
          </p:nvPr>
        </p:nvSpPr>
        <p:spPr/>
        <p:txBody>
          <a:bodyPr/>
          <a:lstStyle/>
          <a:p>
            <a:r>
              <a:rPr lang="en-IN" b="1" dirty="0"/>
              <a:t>WORK DONE</a:t>
            </a:r>
          </a:p>
        </p:txBody>
      </p:sp>
      <p:sp>
        <p:nvSpPr>
          <p:cNvPr id="3" name="Content Placeholder 2">
            <a:extLst>
              <a:ext uri="{FF2B5EF4-FFF2-40B4-BE49-F238E27FC236}">
                <a16:creationId xmlns:a16="http://schemas.microsoft.com/office/drawing/2014/main" id="{08681AE6-A6AD-DD9E-4A5C-57692D1817A9}"/>
              </a:ext>
            </a:extLst>
          </p:cNvPr>
          <p:cNvSpPr>
            <a:spLocks noGrp="1"/>
          </p:cNvSpPr>
          <p:nvPr>
            <p:ph idx="1"/>
          </p:nvPr>
        </p:nvSpPr>
        <p:spPr>
          <a:xfrm>
            <a:off x="511540" y="1690586"/>
            <a:ext cx="10605308" cy="5167414"/>
          </a:xfrm>
        </p:spPr>
        <p:txBody>
          <a:bodyPr/>
          <a:lstStyle/>
          <a:p>
            <a:r>
              <a:rPr lang="en-IN" dirty="0"/>
              <a:t>Coding Process Undergoing</a:t>
            </a:r>
          </a:p>
        </p:txBody>
      </p:sp>
      <p:pic>
        <p:nvPicPr>
          <p:cNvPr id="2050" name="Image 12">
            <a:extLst>
              <a:ext uri="{FF2B5EF4-FFF2-40B4-BE49-F238E27FC236}">
                <a16:creationId xmlns:a16="http://schemas.microsoft.com/office/drawing/2014/main" id="{8EE2DCF8-AD8C-9B49-B451-9F070FAAF351}"/>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355946"/>
            <a:ext cx="5640388" cy="3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6030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EE2-0E33-89DF-CB05-F44F768FE01F}"/>
              </a:ext>
            </a:extLst>
          </p:cNvPr>
          <p:cNvSpPr>
            <a:spLocks noGrp="1"/>
          </p:cNvSpPr>
          <p:nvPr>
            <p:ph type="title"/>
          </p:nvPr>
        </p:nvSpPr>
        <p:spPr/>
        <p:txBody>
          <a:bodyPr/>
          <a:lstStyle/>
          <a:p>
            <a:r>
              <a:rPr lang="en-IN" b="1" dirty="0"/>
              <a:t>WORKING DONE</a:t>
            </a:r>
          </a:p>
        </p:txBody>
      </p:sp>
      <p:sp>
        <p:nvSpPr>
          <p:cNvPr id="3" name="Content Placeholder 2">
            <a:extLst>
              <a:ext uri="{FF2B5EF4-FFF2-40B4-BE49-F238E27FC236}">
                <a16:creationId xmlns:a16="http://schemas.microsoft.com/office/drawing/2014/main" id="{8A75F339-A8B3-2F4F-56C6-39F86E69A805}"/>
              </a:ext>
            </a:extLst>
          </p:cNvPr>
          <p:cNvSpPr>
            <a:spLocks noGrp="1"/>
          </p:cNvSpPr>
          <p:nvPr>
            <p:ph idx="1"/>
          </p:nvPr>
        </p:nvSpPr>
        <p:spPr/>
        <p:txBody>
          <a:bodyPr/>
          <a:lstStyle/>
          <a:p>
            <a:r>
              <a:rPr lang="en-IN" dirty="0"/>
              <a:t>Working video.</a:t>
            </a:r>
          </a:p>
          <a:p>
            <a:endParaRPr lang="en-IN" dirty="0"/>
          </a:p>
        </p:txBody>
      </p:sp>
      <p:pic>
        <p:nvPicPr>
          <p:cNvPr id="4" name="working video">
            <a:hlinkClick r:id="" action="ppaction://media"/>
            <a:extLst>
              <a:ext uri="{FF2B5EF4-FFF2-40B4-BE49-F238E27FC236}">
                <a16:creationId xmlns:a16="http://schemas.microsoft.com/office/drawing/2014/main" id="{EE4AE399-3FD8-916E-FC3C-85738865CE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8237" y="2541097"/>
            <a:ext cx="10124259" cy="3048000"/>
          </a:xfrm>
          <a:prstGeom prst="rect">
            <a:avLst/>
          </a:prstGeom>
        </p:spPr>
      </p:pic>
    </p:spTree>
    <p:extLst>
      <p:ext uri="{BB962C8B-B14F-4D97-AF65-F5344CB8AC3E}">
        <p14:creationId xmlns:p14="http://schemas.microsoft.com/office/powerpoint/2010/main" val="29965432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dirty="0"/>
              <a:t>FUTURE SCOPE OF THE PROJECT</a:t>
            </a:r>
          </a:p>
        </p:txBody>
      </p:sp>
      <p:sp>
        <p:nvSpPr>
          <p:cNvPr id="4" name="Rectangle 1">
            <a:extLst>
              <a:ext uri="{FF2B5EF4-FFF2-40B4-BE49-F238E27FC236}">
                <a16:creationId xmlns:a16="http://schemas.microsoft.com/office/drawing/2014/main" id="{91948A63-887C-741D-E9A5-1FDFF7FA7CBD}"/>
              </a:ext>
            </a:extLst>
          </p:cNvPr>
          <p:cNvSpPr>
            <a:spLocks noGrp="1" noChangeArrowheads="1"/>
          </p:cNvSpPr>
          <p:nvPr>
            <p:ph idx="1"/>
          </p:nvPr>
        </p:nvSpPr>
        <p:spPr bwMode="auto">
          <a:xfrm>
            <a:off x="466240" y="1763379"/>
            <a:ext cx="1111099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200" b="0" i="0" u="none" strike="noStrike" cap="none" normalizeH="0" baseline="0" dirty="0">
                <a:ln>
                  <a:noFill/>
                </a:ln>
                <a:solidFill>
                  <a:schemeClr val="tx1"/>
                </a:solidFill>
                <a:effectLst/>
              </a:rPr>
              <a:t>To progress towards the future scope of the Smart Glove project, several key areas need focus:</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rPr>
              <a:t>Enhancing Gesture Recognition:</a:t>
            </a:r>
            <a:br>
              <a:rPr kumimoji="0" lang="en-US" altLang="en-US" sz="2200" b="0" i="0" u="none" strike="noStrike" cap="none" normalizeH="0" baseline="0" dirty="0">
                <a:ln>
                  <a:noFill/>
                </a:ln>
                <a:solidFill>
                  <a:schemeClr val="tx1"/>
                </a:solidFill>
                <a:effectLst/>
              </a:rPr>
            </a:br>
            <a:r>
              <a:rPr kumimoji="0" lang="en-US" altLang="en-US" sz="2200" b="0" i="0" u="none" strike="noStrike" cap="none" normalizeH="0" baseline="0" dirty="0">
                <a:ln>
                  <a:noFill/>
                </a:ln>
                <a:solidFill>
                  <a:schemeClr val="tx1"/>
                </a:solidFill>
                <a:effectLst/>
              </a:rPr>
              <a:t>Invest in research to develop advanced machine learning algorithms capable of recognizing a wider range of sign language gestures. Collaborating with AI experts to integrate deep learning models will improve the accuracy and scalability of gesture translation, allowing for more precise communication.</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rPr>
              <a:t>Multilingual Sign Language Support:</a:t>
            </a:r>
            <a:br>
              <a:rPr kumimoji="0" lang="en-US" altLang="en-US" sz="2200" b="0" i="0" u="none" strike="noStrike" cap="none" normalizeH="0" baseline="0" dirty="0">
                <a:ln>
                  <a:noFill/>
                </a:ln>
                <a:solidFill>
                  <a:schemeClr val="tx1"/>
                </a:solidFill>
                <a:effectLst/>
              </a:rPr>
            </a:br>
            <a:r>
              <a:rPr kumimoji="0" lang="en-US" altLang="en-US" sz="2200" b="0" i="0" u="none" strike="noStrike" cap="none" normalizeH="0" baseline="0" dirty="0">
                <a:ln>
                  <a:noFill/>
                </a:ln>
                <a:solidFill>
                  <a:schemeClr val="tx1"/>
                </a:solidFill>
                <a:effectLst/>
              </a:rPr>
              <a:t>Expand the glove’s capabilities to support multiple sign languages. Developing a comprehensive database that includes different regional sign languages (e.g., American Sign Language, British Sign Language, Indian Sign Language) will foster global inclusivity. Collaboration with sign language experts and communities is essential.</a:t>
            </a:r>
          </a:p>
          <a:p>
            <a:pPr marL="0" indent="0" eaLnBrk="0" fontAlgn="base" hangingPunct="0">
              <a:lnSpc>
                <a:spcPct val="100000"/>
              </a:lnSpc>
              <a:spcBef>
                <a:spcPct val="0"/>
              </a:spcBef>
              <a:spcAft>
                <a:spcPct val="0"/>
              </a:spcAft>
              <a:buNone/>
            </a:pPr>
            <a:endParaRPr kumimoji="0" lang="en-US" altLang="en-US" sz="2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471877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0875-AADE-6128-7D22-E551A86CC9D1}"/>
              </a:ext>
            </a:extLst>
          </p:cNvPr>
          <p:cNvSpPr>
            <a:spLocks noGrp="1"/>
          </p:cNvSpPr>
          <p:nvPr>
            <p:ph type="title"/>
          </p:nvPr>
        </p:nvSpPr>
        <p:spPr>
          <a:xfrm>
            <a:off x="541755" y="0"/>
            <a:ext cx="10515600" cy="1325563"/>
          </a:xfrm>
        </p:spPr>
        <p:txBody>
          <a:bodyPr/>
          <a:lstStyle/>
          <a:p>
            <a:r>
              <a:rPr lang="en-US" b="1" dirty="0"/>
              <a:t>FUTURE SCOPE OF THE PROJECT</a:t>
            </a:r>
          </a:p>
        </p:txBody>
      </p:sp>
      <p:sp>
        <p:nvSpPr>
          <p:cNvPr id="4" name="Rectangle 1">
            <a:extLst>
              <a:ext uri="{FF2B5EF4-FFF2-40B4-BE49-F238E27FC236}">
                <a16:creationId xmlns:a16="http://schemas.microsoft.com/office/drawing/2014/main" id="{DB868402-B964-959F-8BFB-0CEE2E5A3179}"/>
              </a:ext>
            </a:extLst>
          </p:cNvPr>
          <p:cNvSpPr>
            <a:spLocks noGrp="1" noChangeArrowheads="1"/>
          </p:cNvSpPr>
          <p:nvPr>
            <p:ph idx="1"/>
          </p:nvPr>
        </p:nvSpPr>
        <p:spPr bwMode="auto">
          <a:xfrm>
            <a:off x="541755" y="1098740"/>
            <a:ext cx="11371276" cy="596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rPr>
              <a:t>Virtual Assistant Integration:</a:t>
            </a:r>
            <a:br>
              <a:rPr kumimoji="0" lang="en-US" altLang="en-US" sz="2200" b="0" i="0" u="none" strike="noStrike" cap="none" normalizeH="0" baseline="0" dirty="0">
                <a:ln>
                  <a:noFill/>
                </a:ln>
                <a:solidFill>
                  <a:schemeClr val="tx1"/>
                </a:solidFill>
                <a:effectLst/>
              </a:rPr>
            </a:br>
            <a:r>
              <a:rPr kumimoji="0" lang="en-US" altLang="en-US" sz="2200" b="0" i="0" u="none" strike="noStrike" cap="none" normalizeH="0" baseline="0" dirty="0">
                <a:ln>
                  <a:noFill/>
                </a:ln>
                <a:solidFill>
                  <a:schemeClr val="tx1"/>
                </a:solidFill>
                <a:effectLst/>
              </a:rPr>
              <a:t>Integrate the Smart Glove with popular virtual assistants like Alexa, Siri, and Google Assistant. This will allow users to interact with smart devices using sign language, enhancing accessibility and usability.</a:t>
            </a:r>
          </a:p>
          <a:p>
            <a:pPr eaLnBrk="0" fontAlgn="base" hangingPunct="0">
              <a:lnSpc>
                <a:spcPct val="100000"/>
              </a:lnSpc>
              <a:spcBef>
                <a:spcPct val="0"/>
              </a:spcBef>
              <a:spcAft>
                <a:spcPct val="0"/>
              </a:spcAft>
            </a:pPr>
            <a:r>
              <a:rPr kumimoji="0" lang="en-US" altLang="en-US" sz="2200" b="1" i="0" u="none" strike="noStrike" cap="none" normalizeH="0" baseline="0" dirty="0">
                <a:ln>
                  <a:noFill/>
                </a:ln>
                <a:solidFill>
                  <a:schemeClr val="tx1"/>
                </a:solidFill>
                <a:effectLst/>
              </a:rPr>
              <a:t>Wearable Integration:</a:t>
            </a:r>
            <a:br>
              <a:rPr kumimoji="0" lang="en-US" altLang="en-US" sz="2200" b="0" i="0" u="none" strike="noStrike" cap="none" normalizeH="0" baseline="0" dirty="0">
                <a:ln>
                  <a:noFill/>
                </a:ln>
                <a:solidFill>
                  <a:schemeClr val="tx1"/>
                </a:solidFill>
                <a:effectLst/>
              </a:rPr>
            </a:br>
            <a:r>
              <a:rPr kumimoji="0" lang="en-US" altLang="en-US" sz="2200" b="0" i="0" u="none" strike="noStrike" cap="none" normalizeH="0" baseline="0" dirty="0">
                <a:ln>
                  <a:noFill/>
                </a:ln>
                <a:solidFill>
                  <a:schemeClr val="tx1"/>
                </a:solidFill>
                <a:effectLst/>
              </a:rPr>
              <a:t>Work on miniaturizing the glove and exploring partnerships with wearable tech companies to integrate it with smart glasses, watches, or other wearables for a more compact and seamless communication tool.</a:t>
            </a:r>
          </a:p>
          <a:p>
            <a:r>
              <a:rPr lang="en-US" sz="2200" b="1" dirty="0"/>
              <a:t>Real-time Communication:</a:t>
            </a:r>
            <a:br>
              <a:rPr lang="en-US" sz="2200" dirty="0"/>
            </a:br>
            <a:r>
              <a:rPr lang="en-US" sz="2200" dirty="0"/>
              <a:t>Focus on improving Bluetooth/Wi-Fi capabilities for real-time, low-latency communication, enabling live conversations between sign language users and non-users.</a:t>
            </a:r>
          </a:p>
          <a:p>
            <a:r>
              <a:rPr lang="en-US" sz="2200" b="1" dirty="0"/>
              <a:t>Design Refinement:</a:t>
            </a:r>
            <a:br>
              <a:rPr lang="en-US" sz="2200" dirty="0"/>
            </a:br>
            <a:r>
              <a:rPr lang="en-US" sz="2200" dirty="0"/>
              <a:t>Continuously iterate on the glove’s design for improved comfort, durability, and ease of use, ensuring it is suitable for long-term wear.</a:t>
            </a:r>
          </a:p>
          <a:p>
            <a:r>
              <a:rPr lang="en-US" sz="2200" dirty="0"/>
              <a:t>These steps will ensure the Smart Glove evolves into a more inclusive, effective communication tool for the future.</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514643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dirty="0"/>
              <a:t>ABSTRACT</a:t>
            </a:r>
          </a:p>
        </p:txBody>
      </p:sp>
      <p:sp>
        <p:nvSpPr>
          <p:cNvPr id="6" name="Content Placeholder 5">
            <a:extLst>
              <a:ext uri="{FF2B5EF4-FFF2-40B4-BE49-F238E27FC236}">
                <a16:creationId xmlns:a16="http://schemas.microsoft.com/office/drawing/2014/main" id="{9FDFD5FD-4F91-FF2A-421B-9C0F3B701D6C}"/>
              </a:ext>
            </a:extLst>
          </p:cNvPr>
          <p:cNvSpPr>
            <a:spLocks noGrp="1"/>
          </p:cNvSpPr>
          <p:nvPr>
            <p:ph idx="1"/>
          </p:nvPr>
        </p:nvSpPr>
        <p:spPr/>
        <p:txBody>
          <a:bodyPr>
            <a:normAutofit/>
          </a:bodyPr>
          <a:lstStyle/>
          <a:p>
            <a:pPr marL="0" indent="0" algn="just">
              <a:lnSpc>
                <a:spcPct val="100000"/>
              </a:lnSpc>
              <a:buNone/>
            </a:pPr>
            <a:r>
              <a:rPr lang="en-US" sz="2200" dirty="0"/>
              <a:t>The Smart Glove project aims to enhance communication for individuals who are deaf or hard of hearing by translating sign language gestures into real-time text or speech. This innovative wearable technology uses sensors embedded in the glove to detect hand movements and gestures, which are then processed and converted into readable or audible outputs. The system provides an efficient, user-friendly interface that bridges the communication gap between the deaf and hearing communities. By offering a practical and accessible solution, the Smart Glove empowers users to communicate independently without the need for interpreters or specialized knowledge. The project’s core objectives are to improve social inclusion, support educational and professional opportunities, and promote greater autonomy for deaf individuals. Ultimately, the Smart Glove seeks to foster a more inclusive society where effective communication is accessible to all, regardless of hearing ability and visual impairment.</a:t>
            </a:r>
          </a:p>
        </p:txBody>
      </p:sp>
    </p:spTree>
    <p:extLst>
      <p:ext uri="{BB962C8B-B14F-4D97-AF65-F5344CB8AC3E}">
        <p14:creationId xmlns:p14="http://schemas.microsoft.com/office/powerpoint/2010/main" val="7949039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A76E9-5966-0D60-824D-E5D9FF257AB9}"/>
              </a:ext>
            </a:extLst>
          </p:cNvPr>
          <p:cNvSpPr>
            <a:spLocks noGrp="1"/>
          </p:cNvSpPr>
          <p:nvPr>
            <p:ph type="title"/>
          </p:nvPr>
        </p:nvSpPr>
        <p:spPr/>
        <p:txBody>
          <a:bodyPr/>
          <a:lstStyle/>
          <a:p>
            <a:r>
              <a:rPr lang="en-US" b="1" dirty="0"/>
              <a:t>REFRENCES</a:t>
            </a:r>
          </a:p>
        </p:txBody>
      </p:sp>
      <p:sp>
        <p:nvSpPr>
          <p:cNvPr id="3" name="Content Placeholder 2">
            <a:extLst>
              <a:ext uri="{FF2B5EF4-FFF2-40B4-BE49-F238E27FC236}">
                <a16:creationId xmlns:a16="http://schemas.microsoft.com/office/drawing/2014/main" id="{ED74A170-8682-23E9-7546-67BC9CDEA6B7}"/>
              </a:ext>
            </a:extLst>
          </p:cNvPr>
          <p:cNvSpPr>
            <a:spLocks noGrp="1"/>
          </p:cNvSpPr>
          <p:nvPr>
            <p:ph idx="1"/>
          </p:nvPr>
        </p:nvSpPr>
        <p:spPr/>
        <p:txBody>
          <a:bodyPr>
            <a:normAutofit/>
          </a:bodyPr>
          <a:lstStyle/>
          <a:p>
            <a:pPr marR="79375" algn="just">
              <a:lnSpc>
                <a:spcPct val="150000"/>
              </a:lnSpc>
              <a:buSzPts val="1200"/>
              <a:tabLst>
                <a:tab pos="490855" algn="l"/>
              </a:tabLst>
            </a:pPr>
            <a:r>
              <a:rPr lang="en-US" sz="2000" spc="0" dirty="0">
                <a:effectLst/>
                <a:latin typeface="Arial" panose="020B0604020202020204" pitchFamily="34" charset="0"/>
                <a:ea typeface="Arial MT"/>
                <a:cs typeface="Arial" panose="020B0604020202020204" pitchFamily="34" charset="0"/>
              </a:rPr>
              <a:t>Liu, Y., Yang, J., &amp; Zhu, J. (2024). Simulation-driven design of smart gloves for gesture recognition. Scientific Reports, 14(1).</a:t>
            </a:r>
            <a:endParaRPr lang="en-IN" sz="2000" dirty="0">
              <a:effectLst/>
              <a:latin typeface="Arial" panose="020B0604020202020204" pitchFamily="34" charset="0"/>
              <a:ea typeface="Arial MT"/>
              <a:cs typeface="Arial" panose="020B0604020202020204" pitchFamily="34" charset="0"/>
            </a:endParaRPr>
          </a:p>
          <a:p>
            <a:pPr marR="86995" algn="just">
              <a:lnSpc>
                <a:spcPct val="150000"/>
              </a:lnSpc>
              <a:spcBef>
                <a:spcPts val="5"/>
              </a:spcBef>
              <a:buSzPts val="1200"/>
              <a:tabLst>
                <a:tab pos="478790" algn="l"/>
              </a:tabLst>
            </a:pPr>
            <a:r>
              <a:rPr lang="en-US" sz="2000" spc="0" dirty="0">
                <a:effectLst/>
                <a:latin typeface="Arial" panose="020B0604020202020204" pitchFamily="34" charset="0"/>
                <a:ea typeface="Arial MT"/>
                <a:cs typeface="Arial" panose="020B0604020202020204" pitchFamily="34" charset="0"/>
              </a:rPr>
              <a:t>Khan,</a:t>
            </a:r>
            <a:r>
              <a:rPr lang="en-US" sz="2000" spc="-40"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M.</a:t>
            </a:r>
            <a:r>
              <a:rPr lang="en-US" sz="2000" spc="-40"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A.,</a:t>
            </a:r>
            <a:r>
              <a:rPr lang="en-US" sz="2000" spc="-40"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&amp;</a:t>
            </a:r>
            <a:r>
              <a:rPr lang="en-US" sz="2000" spc="-50"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Nadeem,</a:t>
            </a:r>
            <a:r>
              <a:rPr lang="en-US" sz="2000" spc="-40"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M.</a:t>
            </a:r>
            <a:r>
              <a:rPr lang="en-US" sz="2000" spc="-40"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(2022).</a:t>
            </a:r>
            <a:r>
              <a:rPr lang="en-US" sz="2000" spc="-40"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Smart</a:t>
            </a:r>
            <a:r>
              <a:rPr lang="en-US" sz="2000" spc="-40"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glove</a:t>
            </a:r>
            <a:r>
              <a:rPr lang="en-US" sz="2000" spc="-65"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for</a:t>
            </a:r>
            <a:r>
              <a:rPr lang="en-US" sz="2000" spc="-35"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sign</a:t>
            </a:r>
            <a:r>
              <a:rPr lang="en-US" sz="2000" spc="-65"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language</a:t>
            </a:r>
            <a:r>
              <a:rPr lang="en-US" sz="2000" spc="-40" dirty="0">
                <a:effectLst/>
                <a:latin typeface="Arial" panose="020B0604020202020204" pitchFamily="34" charset="0"/>
                <a:ea typeface="Arial MT"/>
                <a:cs typeface="Arial" panose="020B0604020202020204" pitchFamily="34" charset="0"/>
              </a:rPr>
              <a:t> </a:t>
            </a:r>
            <a:r>
              <a:rPr lang="en-US" sz="2000" spc="0" dirty="0">
                <a:effectLst/>
                <a:latin typeface="Arial" panose="020B0604020202020204" pitchFamily="34" charset="0"/>
                <a:ea typeface="Arial MT"/>
                <a:cs typeface="Arial" panose="020B0604020202020204" pitchFamily="34" charset="0"/>
              </a:rPr>
              <a:t>translation. International Journal of Advanced Technology and Engineering Exploration.</a:t>
            </a:r>
            <a:endParaRPr lang="en-IN" sz="2000" dirty="0">
              <a:effectLst/>
              <a:latin typeface="Arial" panose="020B0604020202020204" pitchFamily="34" charset="0"/>
              <a:ea typeface="Arial MT"/>
              <a:cs typeface="Arial" panose="020B0604020202020204" pitchFamily="34" charset="0"/>
            </a:endParaRPr>
          </a:p>
          <a:p>
            <a:pPr marR="89535" algn="just">
              <a:lnSpc>
                <a:spcPct val="150000"/>
              </a:lnSpc>
              <a:buSzPts val="1200"/>
              <a:tabLst>
                <a:tab pos="503555" algn="l"/>
              </a:tabLst>
            </a:pPr>
            <a:r>
              <a:rPr lang="en-US" sz="2000" spc="0" dirty="0">
                <a:effectLst/>
                <a:latin typeface="Arial" panose="020B0604020202020204" pitchFamily="34" charset="0"/>
                <a:ea typeface="Arial MT"/>
                <a:cs typeface="Arial" panose="020B0604020202020204" pitchFamily="34" charset="0"/>
              </a:rPr>
              <a:t>Wang, Y., &amp; Zhang, L. (2022). A wearable smart glove for sign language classification. Sensors, 22(15), 5401</a:t>
            </a:r>
            <a:endParaRPr lang="en-IN" sz="2000" spc="0" dirty="0">
              <a:effectLst/>
              <a:latin typeface="Arial" panose="020B0604020202020204" pitchFamily="34" charset="0"/>
              <a:ea typeface="Arial MT"/>
              <a:cs typeface="Arial" panose="020B0604020202020204" pitchFamily="34" charset="0"/>
            </a:endParaRPr>
          </a:p>
          <a:p>
            <a:r>
              <a:rPr lang="en-US" sz="2000" spc="0" dirty="0">
                <a:effectLst/>
                <a:latin typeface="Arial" panose="020B0604020202020204" pitchFamily="34" charset="0"/>
                <a:ea typeface="Arial MT"/>
                <a:cs typeface="Arial" panose="020B0604020202020204" pitchFamily="34" charset="0"/>
              </a:rPr>
              <a:t>Bansode, A. R., &amp; </a:t>
            </a:r>
            <a:r>
              <a:rPr lang="en-US" sz="2000" spc="0" dirty="0" err="1">
                <a:effectLst/>
                <a:latin typeface="Arial" panose="020B0604020202020204" pitchFamily="34" charset="0"/>
                <a:ea typeface="Arial MT"/>
                <a:cs typeface="Arial" panose="020B0604020202020204" pitchFamily="34" charset="0"/>
              </a:rPr>
              <a:t>Kokare</a:t>
            </a:r>
            <a:r>
              <a:rPr lang="en-US" sz="2000" spc="0" dirty="0">
                <a:effectLst/>
                <a:latin typeface="Arial" panose="020B0604020202020204" pitchFamily="34" charset="0"/>
                <a:ea typeface="Arial MT"/>
                <a:cs typeface="Arial" panose="020B0604020202020204" pitchFamily="34" charset="0"/>
              </a:rPr>
              <a:t>, S. (2020). Smart gloves for mute people using American Sign Language. International Journal of Research in Engineering, Science and Management, 3(5), 234–237.</a:t>
            </a:r>
            <a:endParaRPr lang="en-IN" sz="2000" spc="0" dirty="0">
              <a:effectLst/>
              <a:latin typeface="Arial" panose="020B0604020202020204" pitchFamily="34" charset="0"/>
              <a:ea typeface="Arial MT"/>
              <a:cs typeface="Arial" panose="020B0604020202020204" pitchFamily="34" charset="0"/>
            </a:endParaRPr>
          </a:p>
          <a:p>
            <a:endParaRPr lang="en-US" sz="3200" dirty="0"/>
          </a:p>
        </p:txBody>
      </p:sp>
    </p:spTree>
    <p:extLst>
      <p:ext uri="{BB962C8B-B14F-4D97-AF65-F5344CB8AC3E}">
        <p14:creationId xmlns:p14="http://schemas.microsoft.com/office/powerpoint/2010/main" val="33013139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b="1" dirty="0"/>
              <a:t>REFERENCES</a:t>
            </a:r>
          </a:p>
        </p:txBody>
      </p:sp>
      <p:sp>
        <p:nvSpPr>
          <p:cNvPr id="3" name="Content Placeholder 2"/>
          <p:cNvSpPr>
            <a:spLocks noGrp="1"/>
          </p:cNvSpPr>
          <p:nvPr>
            <p:ph idx="1"/>
          </p:nvPr>
        </p:nvSpPr>
        <p:spPr/>
        <p:txBody>
          <a:bodyPr>
            <a:noAutofit/>
          </a:bodyPr>
          <a:lstStyle/>
          <a:p>
            <a:r>
              <a:rPr lang="en-US" sz="2400" dirty="0">
                <a:latin typeface="Arial" panose="020B0604020202020204" pitchFamily="34" charset="0"/>
                <a:cs typeface="Arial" panose="020B0604020202020204" pitchFamily="34" charset="0"/>
              </a:rPr>
              <a:t>Reddy, V. Y., </a:t>
            </a:r>
            <a:r>
              <a:rPr lang="en-US" sz="2400" dirty="0" err="1">
                <a:latin typeface="Arial" panose="020B0604020202020204" pitchFamily="34" charset="0"/>
                <a:cs typeface="Arial" panose="020B0604020202020204" pitchFamily="34" charset="0"/>
              </a:rPr>
              <a:t>Tarakeswari</a:t>
            </a:r>
            <a:r>
              <a:rPr lang="en-US" sz="2400" dirty="0">
                <a:latin typeface="Arial" panose="020B0604020202020204" pitchFamily="34" charset="0"/>
                <a:cs typeface="Arial" panose="020B0604020202020204" pitchFamily="34" charset="0"/>
              </a:rPr>
              <a:t>, P., &amp; </a:t>
            </a:r>
            <a:r>
              <a:rPr lang="en-US" sz="2400" dirty="0" err="1">
                <a:latin typeface="Arial" panose="020B0604020202020204" pitchFamily="34" charset="0"/>
                <a:cs typeface="Arial" panose="020B0604020202020204" pitchFamily="34" charset="0"/>
              </a:rPr>
              <a:t>Silantharajula</a:t>
            </a:r>
            <a:r>
              <a:rPr lang="en-US" sz="2400" dirty="0">
                <a:latin typeface="Arial" panose="020B0604020202020204" pitchFamily="34" charset="0"/>
                <a:cs typeface="Arial" panose="020B0604020202020204" pitchFamily="34" charset="0"/>
              </a:rPr>
              <a:t>, G. S. M. (2021). </a:t>
            </a:r>
            <a:r>
              <a:rPr lang="en-US" sz="2400" i="1" dirty="0">
                <a:latin typeface="Arial" panose="020B0604020202020204" pitchFamily="34" charset="0"/>
                <a:cs typeface="Arial" panose="020B0604020202020204" pitchFamily="34" charset="0"/>
              </a:rPr>
              <a:t>Smart Glove for Deaf and Dumb People</a:t>
            </a:r>
            <a:r>
              <a:rPr lang="en-US" sz="2400" dirty="0">
                <a:latin typeface="Arial" panose="020B0604020202020204" pitchFamily="34" charset="0"/>
                <a:cs typeface="Arial" panose="020B0604020202020204" pitchFamily="34" charset="0"/>
              </a:rPr>
              <a:t>. International Journal of Creative Research Thoughts (IJCRT), 9(5), 3672–3676.</a:t>
            </a:r>
          </a:p>
          <a:p>
            <a:r>
              <a:rPr lang="en-IN" sz="2400" dirty="0">
                <a:latin typeface="Arial" panose="020B0604020202020204" pitchFamily="34" charset="0"/>
                <a:cs typeface="Arial" panose="020B0604020202020204" pitchFamily="34" charset="0"/>
              </a:rPr>
              <a:t>Mr. Punit Vora, MR. Bhushan </a:t>
            </a:r>
            <a:r>
              <a:rPr lang="en-IN" sz="2400" dirty="0" err="1">
                <a:latin typeface="Arial" panose="020B0604020202020204" pitchFamily="34" charset="0"/>
                <a:cs typeface="Arial" panose="020B0604020202020204" pitchFamily="34" charset="0"/>
              </a:rPr>
              <a:t>Parab,MR.Rohit</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Bandgar</a:t>
            </a:r>
            <a:r>
              <a:rPr lang="en-IN"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Multi-Purpose Smart Glove for Differently Abled Community People,2022.</a:t>
            </a:r>
          </a:p>
          <a:p>
            <a:r>
              <a:rPr lang="en-IN" sz="2400" b="0" i="0" dirty="0">
                <a:solidFill>
                  <a:srgbClr val="444444"/>
                </a:solidFill>
                <a:effectLst/>
                <a:latin typeface="Arial" panose="020B0604020202020204" pitchFamily="34" charset="0"/>
                <a:cs typeface="Arial" panose="020B0604020202020204" pitchFamily="34" charset="0"/>
              </a:rPr>
              <a:t>Shravani Jadhav, Siddhi Mhatre, Riddhi Patil, Prachi Sorte</a:t>
            </a:r>
            <a:r>
              <a:rPr lang="en-US" sz="2400" b="0" i="0" dirty="0">
                <a:solidFill>
                  <a:srgbClr val="444444"/>
                </a:solidFill>
                <a:effectLst/>
                <a:latin typeface="Arial" panose="020B0604020202020204" pitchFamily="34" charset="0"/>
                <a:cs typeface="Arial" panose="020B0604020202020204" pitchFamily="34" charset="0"/>
              </a:rPr>
              <a:t>,SMART GLOVES FOR DEAF AND DUMB PEOPLE ,2024.</a:t>
            </a:r>
            <a:endParaRPr lang="en-IN" sz="2400" dirty="0">
              <a:latin typeface="Arial" panose="020B0604020202020204" pitchFamily="34" charset="0"/>
              <a:cs typeface="Arial" panose="020B0604020202020204" pitchFamily="34" charset="0"/>
            </a:endParaRPr>
          </a:p>
          <a:p>
            <a:pPr marL="0" indent="0">
              <a:buNone/>
            </a:pP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96965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937" y="2602999"/>
            <a:ext cx="9661357" cy="1325563"/>
          </a:xfrm>
        </p:spPr>
        <p:txBody>
          <a:bodyPr>
            <a:noAutofit/>
          </a:bodyPr>
          <a:lstStyle/>
          <a:p>
            <a:pPr algn="ctr"/>
            <a:r>
              <a:rPr lang="en-IN" sz="11500" b="1" dirty="0"/>
              <a:t>T H A N K   Y O U</a:t>
            </a:r>
          </a:p>
        </p:txBody>
      </p:sp>
    </p:spTree>
    <p:extLst>
      <p:ext uri="{BB962C8B-B14F-4D97-AF65-F5344CB8AC3E}">
        <p14:creationId xmlns:p14="http://schemas.microsoft.com/office/powerpoint/2010/main" val="23317944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517" y="122364"/>
            <a:ext cx="10515600" cy="1325563"/>
          </a:xfrm>
        </p:spPr>
        <p:txBody>
          <a:bodyPr>
            <a:normAutofit/>
          </a:bodyPr>
          <a:lstStyle/>
          <a:p>
            <a:r>
              <a:rPr lang="en-IN" sz="4800" b="1" dirty="0"/>
              <a:t>OBJECTIVE</a:t>
            </a:r>
          </a:p>
        </p:txBody>
      </p:sp>
      <p:sp>
        <p:nvSpPr>
          <p:cNvPr id="4" name="Rectangle 1">
            <a:extLst>
              <a:ext uri="{FF2B5EF4-FFF2-40B4-BE49-F238E27FC236}">
                <a16:creationId xmlns:a16="http://schemas.microsoft.com/office/drawing/2014/main" id="{D27EC325-7A57-5751-339A-A5F733ED649E}"/>
              </a:ext>
            </a:extLst>
          </p:cNvPr>
          <p:cNvSpPr>
            <a:spLocks noGrp="1" noChangeArrowheads="1"/>
          </p:cNvSpPr>
          <p:nvPr>
            <p:ph idx="1"/>
          </p:nvPr>
        </p:nvSpPr>
        <p:spPr bwMode="auto">
          <a:xfrm>
            <a:off x="339865" y="1348481"/>
            <a:ext cx="11513618"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rPr>
              <a:t>The objective of the Smart Glove project for individuals who are deaf or hard of hearing is to enable seamless communication by converting sign language gestures into text or speech. The key goals include:</a:t>
            </a: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200" b="1" i="0" u="none" strike="noStrike" cap="none" normalizeH="0" baseline="0" dirty="0">
                <a:ln>
                  <a:noFill/>
                </a:ln>
                <a:solidFill>
                  <a:schemeClr val="tx1"/>
                </a:solidFill>
                <a:effectLst/>
              </a:rPr>
              <a:t>Real-Time Translation:</a:t>
            </a:r>
            <a:r>
              <a:rPr kumimoji="0" lang="en-US" altLang="en-US" sz="2200" b="0" i="0" u="none" strike="noStrike" cap="none" normalizeH="0" baseline="0" dirty="0">
                <a:ln>
                  <a:noFill/>
                </a:ln>
                <a:solidFill>
                  <a:schemeClr val="tx1"/>
                </a:solidFill>
                <a:effectLst/>
              </a:rPr>
              <a:t> Accurately translating sign language into text or speech for effective communication.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b="1" i="0" u="none" strike="noStrike" cap="none" normalizeH="0" baseline="0" dirty="0">
                <a:ln>
                  <a:noFill/>
                </a:ln>
                <a:solidFill>
                  <a:schemeClr val="tx1"/>
                </a:solidFill>
                <a:effectLst/>
              </a:rPr>
              <a:t>User-Friendly Design:</a:t>
            </a:r>
            <a:r>
              <a:rPr kumimoji="0" lang="en-US" altLang="en-US" sz="2200" b="0" i="0" u="none" strike="noStrike" cap="none" normalizeH="0" baseline="0" dirty="0">
                <a:ln>
                  <a:noFill/>
                </a:ln>
                <a:solidFill>
                  <a:schemeClr val="tx1"/>
                </a:solidFill>
                <a:effectLst/>
              </a:rPr>
              <a:t> Creating a comfortable and easy-to-use device for all users.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b="1" i="0" u="none" strike="noStrike" cap="none" normalizeH="0" baseline="0" dirty="0">
                <a:ln>
                  <a:noFill/>
                </a:ln>
                <a:solidFill>
                  <a:schemeClr val="tx1"/>
                </a:solidFill>
                <a:effectLst/>
              </a:rPr>
              <a:t>Social Inclusion:</a:t>
            </a:r>
            <a:r>
              <a:rPr kumimoji="0" lang="en-US" altLang="en-US" sz="2200" b="0" i="0" u="none" strike="noStrike" cap="none" normalizeH="0" baseline="0" dirty="0">
                <a:ln>
                  <a:noFill/>
                </a:ln>
                <a:solidFill>
                  <a:schemeClr val="tx1"/>
                </a:solidFill>
                <a:effectLst/>
              </a:rPr>
              <a:t> Enhancing access to communication in social, educational, and professional settings.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200" b="1" i="0" u="none" strike="noStrike" cap="none" normalizeH="0" baseline="0" dirty="0">
                <a:ln>
                  <a:noFill/>
                </a:ln>
                <a:solidFill>
                  <a:schemeClr val="tx1"/>
                </a:solidFill>
                <a:effectLst/>
              </a:rPr>
              <a:t>Efficiency:</a:t>
            </a:r>
            <a:r>
              <a:rPr kumimoji="0" lang="en-US" altLang="en-US" sz="2200" b="0" i="0" u="none" strike="noStrike" cap="none" normalizeH="0" baseline="0" dirty="0">
                <a:ln>
                  <a:noFill/>
                </a:ln>
                <a:solidFill>
                  <a:schemeClr val="tx1"/>
                </a:solidFill>
                <a:effectLst/>
              </a:rPr>
              <a:t> Ensuring fast and accurate translation to improve communication speed.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200" b="1" i="0" u="none" strike="noStrike" cap="none" normalizeH="0" baseline="0" dirty="0">
                <a:ln>
                  <a:noFill/>
                </a:ln>
                <a:solidFill>
                  <a:schemeClr val="tx1"/>
                </a:solidFill>
                <a:effectLst/>
              </a:rPr>
              <a:t>Affordability:</a:t>
            </a:r>
            <a:r>
              <a:rPr kumimoji="0" lang="en-US" altLang="en-US" sz="2200" b="0" i="0" u="none" strike="noStrike" cap="none" normalizeH="0" baseline="0" dirty="0">
                <a:ln>
                  <a:noFill/>
                </a:ln>
                <a:solidFill>
                  <a:schemeClr val="tx1"/>
                </a:solidFill>
                <a:effectLst/>
              </a:rPr>
              <a:t> Making the device accessible to a wide range of users. </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2200" b="1" i="0" u="none" strike="noStrike" cap="none" normalizeH="0" baseline="0" dirty="0">
                <a:ln>
                  <a:noFill/>
                </a:ln>
                <a:solidFill>
                  <a:schemeClr val="tx1"/>
                </a:solidFill>
                <a:effectLst/>
              </a:rPr>
              <a:t>Empowering Independence:</a:t>
            </a:r>
            <a:r>
              <a:rPr kumimoji="0" lang="en-US" altLang="en-US" sz="2200" b="0" i="0" u="none" strike="noStrike" cap="none" normalizeH="0" baseline="0" dirty="0">
                <a:ln>
                  <a:noFill/>
                </a:ln>
                <a:solidFill>
                  <a:schemeClr val="tx1"/>
                </a:solidFill>
                <a:effectLst/>
              </a:rPr>
              <a:t> Allowing deaf individuals to communicate without relying on interpreters. </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altLang="en-US" sz="2200" b="1" i="0" u="none" strike="noStrike" cap="none" normalizeH="0" baseline="0" dirty="0">
                <a:ln>
                  <a:noFill/>
                </a:ln>
                <a:solidFill>
                  <a:schemeClr val="tx1"/>
                </a:solidFill>
                <a:effectLst/>
              </a:rPr>
              <a:t>Device Integration:</a:t>
            </a:r>
            <a:r>
              <a:rPr kumimoji="0" lang="en-US" altLang="en-US" sz="2200" b="0" i="0" u="none" strike="noStrike" cap="none" normalizeH="0" baseline="0" dirty="0">
                <a:ln>
                  <a:noFill/>
                </a:ln>
                <a:solidFill>
                  <a:schemeClr val="tx1"/>
                </a:solidFill>
                <a:effectLst/>
              </a:rPr>
              <a:t> Ensuring compatibility with smartphones and other digital platforms.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rPr>
              <a:t>The goal is to improve the quality of life for deaf individuals by enabling independent, effective communication and </a:t>
            </a:r>
            <a:r>
              <a:rPr kumimoji="0" lang="en-US" altLang="en-US" sz="2200" b="0" i="0" u="none" strike="noStrike" cap="none" normalizeH="0" baseline="0" dirty="0">
                <a:ln>
                  <a:noFill/>
                </a:ln>
                <a:solidFill>
                  <a:schemeClr val="tx1"/>
                </a:solidFill>
                <a:effectLst/>
                <a:latin typeface="Arial" panose="020B0604020202020204" pitchFamily="34" charset="0"/>
              </a:rPr>
              <a:t>promoting social inclusion.</a:t>
            </a:r>
          </a:p>
        </p:txBody>
      </p:sp>
    </p:spTree>
    <p:extLst>
      <p:ext uri="{BB962C8B-B14F-4D97-AF65-F5344CB8AC3E}">
        <p14:creationId xmlns:p14="http://schemas.microsoft.com/office/powerpoint/2010/main" val="527240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6233F-FC70-D755-BB8A-A521BA40858F}"/>
              </a:ext>
            </a:extLst>
          </p:cNvPr>
          <p:cNvSpPr>
            <a:spLocks noGrp="1"/>
          </p:cNvSpPr>
          <p:nvPr>
            <p:ph type="title"/>
          </p:nvPr>
        </p:nvSpPr>
        <p:spPr/>
        <p:txBody>
          <a:bodyPr/>
          <a:lstStyle/>
          <a:p>
            <a:r>
              <a:rPr lang="en-US" b="1" dirty="0"/>
              <a:t>METHODOLOGY</a:t>
            </a:r>
          </a:p>
        </p:txBody>
      </p:sp>
      <p:sp>
        <p:nvSpPr>
          <p:cNvPr id="4" name="Rectangle 1">
            <a:extLst>
              <a:ext uri="{FF2B5EF4-FFF2-40B4-BE49-F238E27FC236}">
                <a16:creationId xmlns:a16="http://schemas.microsoft.com/office/drawing/2014/main" id="{1FBEAF90-EC58-D2FA-E8DF-237FC3E17E7E}"/>
              </a:ext>
            </a:extLst>
          </p:cNvPr>
          <p:cNvSpPr>
            <a:spLocks noGrp="1" noChangeArrowheads="1"/>
          </p:cNvSpPr>
          <p:nvPr>
            <p:ph idx="1"/>
          </p:nvPr>
        </p:nvSpPr>
        <p:spPr bwMode="auto">
          <a:xfrm>
            <a:off x="838200" y="1386467"/>
            <a:ext cx="9633857" cy="534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Developing smart gloves for deaf, mute, and blind individuals requires a structured methodology to ensure functionality, usability, and efficiency. Below is a standard methodology that can be followed for such a project:</a:t>
            </a:r>
          </a:p>
          <a:p>
            <a:r>
              <a:rPr lang="en-US" sz="2400" b="1" dirty="0"/>
              <a:t> Problem Identification &amp; Research</a:t>
            </a:r>
          </a:p>
          <a:p>
            <a:pPr>
              <a:buFont typeface="Arial" panose="020B0604020202020204" pitchFamily="34" charset="0"/>
              <a:buChar char="•"/>
            </a:pPr>
            <a:r>
              <a:rPr lang="en-US" sz="2400" dirty="0"/>
              <a:t>Understand the communication challenges faced by deaf, mute, and blind individuals.</a:t>
            </a:r>
          </a:p>
          <a:p>
            <a:pPr>
              <a:buFont typeface="Arial" panose="020B0604020202020204" pitchFamily="34" charset="0"/>
              <a:buChar char="•"/>
            </a:pPr>
            <a:r>
              <a:rPr lang="en-US" sz="2400" dirty="0"/>
              <a:t>Study existing assistive technologies and their limitations.</a:t>
            </a:r>
          </a:p>
          <a:p>
            <a:pPr>
              <a:buFont typeface="Arial" panose="020B0604020202020204" pitchFamily="34" charset="0"/>
              <a:buChar char="•"/>
            </a:pPr>
            <a:r>
              <a:rPr lang="en-US" sz="2400" dirty="0"/>
              <a:t>Conduct user research by interacting with potential users and experts.</a:t>
            </a:r>
          </a:p>
          <a:p>
            <a:r>
              <a:rPr lang="en-US" sz="2400" b="1" dirty="0"/>
              <a:t> Requirement Analysis</a:t>
            </a:r>
          </a:p>
          <a:p>
            <a:pPr>
              <a:buFont typeface="Arial" panose="020B0604020202020204" pitchFamily="34" charset="0"/>
              <a:buChar char="•"/>
            </a:pPr>
            <a:r>
              <a:rPr lang="en-US" sz="2400" dirty="0"/>
              <a:t>Define the key features the smart gloves should have (e.g., sign language recognition, speech conversion, haptic feedback).</a:t>
            </a:r>
          </a:p>
          <a:p>
            <a:pPr>
              <a:buFont typeface="Arial" panose="020B0604020202020204" pitchFamily="34" charset="0"/>
              <a:buChar char="•"/>
            </a:pPr>
            <a:r>
              <a:rPr lang="en-US" sz="2400" dirty="0"/>
              <a:t>Identify hardware and software requirements.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5952737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9DC74-7217-8905-8B9D-D4D1989AED21}"/>
              </a:ext>
            </a:extLst>
          </p:cNvPr>
          <p:cNvSpPr>
            <a:spLocks noGrp="1"/>
          </p:cNvSpPr>
          <p:nvPr>
            <p:ph type="title"/>
          </p:nvPr>
        </p:nvSpPr>
        <p:spPr>
          <a:xfrm>
            <a:off x="653642" y="130233"/>
            <a:ext cx="10515600" cy="1325563"/>
          </a:xfrm>
        </p:spPr>
        <p:txBody>
          <a:bodyPr/>
          <a:lstStyle/>
          <a:p>
            <a:r>
              <a:rPr lang="en-US" b="1" dirty="0"/>
              <a:t>METHODOLOGY</a:t>
            </a:r>
          </a:p>
        </p:txBody>
      </p:sp>
      <p:sp>
        <p:nvSpPr>
          <p:cNvPr id="3" name="Content Placeholder 2">
            <a:extLst>
              <a:ext uri="{FF2B5EF4-FFF2-40B4-BE49-F238E27FC236}">
                <a16:creationId xmlns:a16="http://schemas.microsoft.com/office/drawing/2014/main" id="{60C13095-EBA2-6A83-A8F9-8119F86A7764}"/>
              </a:ext>
            </a:extLst>
          </p:cNvPr>
          <p:cNvSpPr>
            <a:spLocks noGrp="1"/>
          </p:cNvSpPr>
          <p:nvPr>
            <p:ph idx="1"/>
          </p:nvPr>
        </p:nvSpPr>
        <p:spPr>
          <a:xfrm>
            <a:off x="838200" y="1253331"/>
            <a:ext cx="10515600" cy="4351338"/>
          </a:xfrm>
        </p:spPr>
        <p:txBody>
          <a:bodyPr>
            <a:noAutofit/>
          </a:bodyPr>
          <a:lstStyle/>
          <a:p>
            <a:r>
              <a:rPr lang="en-US" sz="2400" b="1" dirty="0"/>
              <a:t>Design &amp; Development</a:t>
            </a:r>
          </a:p>
          <a:p>
            <a:r>
              <a:rPr lang="en-US" sz="2400" b="1" dirty="0"/>
              <a:t>A. Hardware Design</a:t>
            </a:r>
          </a:p>
          <a:p>
            <a:pPr>
              <a:buFont typeface="Arial" panose="020B0604020202020204" pitchFamily="34" charset="0"/>
              <a:buChar char="•"/>
            </a:pPr>
            <a:r>
              <a:rPr lang="en-US" sz="2400" dirty="0"/>
              <a:t>Select appropriate sensors (e.g., flex sensors, accelerometers, gyroscopes) for gesture recognition.</a:t>
            </a:r>
          </a:p>
          <a:p>
            <a:pPr>
              <a:buFont typeface="Arial" panose="020B0604020202020204" pitchFamily="34" charset="0"/>
              <a:buChar char="•"/>
            </a:pPr>
            <a:r>
              <a:rPr lang="en-US" sz="2400" dirty="0"/>
              <a:t>Choose a microcontroller (e.g., Arduino, Raspberry Pi, ESP32).</a:t>
            </a:r>
          </a:p>
          <a:p>
            <a:pPr>
              <a:buFont typeface="Arial" panose="020B0604020202020204" pitchFamily="34" charset="0"/>
              <a:buChar char="•"/>
            </a:pPr>
            <a:r>
              <a:rPr lang="en-US" sz="2400" dirty="0"/>
              <a:t>Include haptic feedback mechanisms (e.g., vibration motors) for blind users.</a:t>
            </a:r>
          </a:p>
          <a:p>
            <a:pPr>
              <a:buFont typeface="Arial" panose="020B0604020202020204" pitchFamily="34" charset="0"/>
              <a:buChar char="•"/>
            </a:pPr>
            <a:r>
              <a:rPr lang="en-US" sz="2400" dirty="0"/>
              <a:t>Integrate a speaker or text-to-speech module for mute users.</a:t>
            </a:r>
          </a:p>
          <a:p>
            <a:r>
              <a:rPr lang="en-US" sz="2400" b="1" dirty="0"/>
              <a:t>B. Software Development</a:t>
            </a:r>
          </a:p>
          <a:p>
            <a:pPr>
              <a:buFont typeface="Arial" panose="020B0604020202020204" pitchFamily="34" charset="0"/>
              <a:buChar char="•"/>
            </a:pPr>
            <a:r>
              <a:rPr lang="en-US" sz="2400" dirty="0"/>
              <a:t>Develop an algorithm for gesture recognition using machine learning (if required).</a:t>
            </a:r>
          </a:p>
          <a:p>
            <a:pPr>
              <a:buFont typeface="Arial" panose="020B0604020202020204" pitchFamily="34" charset="0"/>
              <a:buChar char="•"/>
            </a:pPr>
            <a:r>
              <a:rPr lang="en-US" sz="2400" dirty="0"/>
              <a:t>Implement sign-to-text and text-to-speech conversion.</a:t>
            </a:r>
          </a:p>
          <a:p>
            <a:pPr>
              <a:buFont typeface="Arial" panose="020B0604020202020204" pitchFamily="34" charset="0"/>
              <a:buChar char="•"/>
            </a:pPr>
            <a:r>
              <a:rPr lang="en-US" sz="2400" dirty="0"/>
              <a:t>Create a user-friendly interface (mobile app or embedded system).</a:t>
            </a:r>
          </a:p>
          <a:p>
            <a:endParaRPr lang="en-US" sz="2400" dirty="0"/>
          </a:p>
        </p:txBody>
      </p:sp>
    </p:spTree>
    <p:extLst>
      <p:ext uri="{BB962C8B-B14F-4D97-AF65-F5344CB8AC3E}">
        <p14:creationId xmlns:p14="http://schemas.microsoft.com/office/powerpoint/2010/main" val="696559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EA0C-339C-B831-43C0-3A402A18816B}"/>
              </a:ext>
            </a:extLst>
          </p:cNvPr>
          <p:cNvSpPr>
            <a:spLocks noGrp="1"/>
          </p:cNvSpPr>
          <p:nvPr>
            <p:ph type="title"/>
          </p:nvPr>
        </p:nvSpPr>
        <p:spPr/>
        <p:txBody>
          <a:bodyPr/>
          <a:lstStyle/>
          <a:p>
            <a:r>
              <a:rPr lang="en-US" b="1" dirty="0"/>
              <a:t>METHODOLOGY</a:t>
            </a:r>
          </a:p>
        </p:txBody>
      </p:sp>
      <p:sp>
        <p:nvSpPr>
          <p:cNvPr id="3" name="Content Placeholder 2">
            <a:extLst>
              <a:ext uri="{FF2B5EF4-FFF2-40B4-BE49-F238E27FC236}">
                <a16:creationId xmlns:a16="http://schemas.microsoft.com/office/drawing/2014/main" id="{C42BBEA0-18EC-000F-E569-649883283697}"/>
              </a:ext>
            </a:extLst>
          </p:cNvPr>
          <p:cNvSpPr>
            <a:spLocks noGrp="1"/>
          </p:cNvSpPr>
          <p:nvPr>
            <p:ph idx="1"/>
          </p:nvPr>
        </p:nvSpPr>
        <p:spPr/>
        <p:txBody>
          <a:bodyPr>
            <a:noAutofit/>
          </a:bodyPr>
          <a:lstStyle/>
          <a:p>
            <a:r>
              <a:rPr lang="en-US" sz="2400" b="1" dirty="0"/>
              <a:t>Prototype Development</a:t>
            </a:r>
          </a:p>
          <a:p>
            <a:pPr>
              <a:buFont typeface="Arial" panose="020B0604020202020204" pitchFamily="34" charset="0"/>
              <a:buChar char="•"/>
            </a:pPr>
            <a:r>
              <a:rPr lang="en-US" sz="2400" dirty="0"/>
              <a:t>Assemble the hardware components on a glove.</a:t>
            </a:r>
          </a:p>
          <a:p>
            <a:pPr>
              <a:buFont typeface="Arial" panose="020B0604020202020204" pitchFamily="34" charset="0"/>
              <a:buChar char="•"/>
            </a:pPr>
            <a:r>
              <a:rPr lang="en-US" sz="2400" dirty="0"/>
              <a:t>Program the microcontroller to process sensor data and communicate with other components.</a:t>
            </a:r>
          </a:p>
          <a:p>
            <a:pPr>
              <a:buFont typeface="Arial" panose="020B0604020202020204" pitchFamily="34" charset="0"/>
              <a:buChar char="•"/>
            </a:pPr>
            <a:r>
              <a:rPr lang="en-US" sz="2400" dirty="0"/>
              <a:t>Test initial functionality.</a:t>
            </a:r>
          </a:p>
          <a:p>
            <a:r>
              <a:rPr lang="en-US" sz="2400" b="1" dirty="0"/>
              <a:t> Testing &amp; Validation</a:t>
            </a:r>
          </a:p>
          <a:p>
            <a:pPr>
              <a:buFont typeface="Arial" panose="020B0604020202020204" pitchFamily="34" charset="0"/>
              <a:buChar char="•"/>
            </a:pPr>
            <a:r>
              <a:rPr lang="en-US" sz="2400" dirty="0"/>
              <a:t>Conduct performance testing on gesture recognition accuracy.</a:t>
            </a:r>
          </a:p>
          <a:p>
            <a:pPr>
              <a:buFont typeface="Arial" panose="020B0604020202020204" pitchFamily="34" charset="0"/>
              <a:buChar char="•"/>
            </a:pPr>
            <a:r>
              <a:rPr lang="en-US" sz="2400" dirty="0"/>
              <a:t>Test response time of text-to-speech conversion.</a:t>
            </a:r>
          </a:p>
          <a:p>
            <a:pPr>
              <a:buFont typeface="Arial" panose="020B0604020202020204" pitchFamily="34" charset="0"/>
              <a:buChar char="•"/>
            </a:pPr>
            <a:r>
              <a:rPr lang="en-US" sz="2400" dirty="0"/>
              <a:t>Collect user feedback from deaf, mute, and blind individuals.</a:t>
            </a:r>
          </a:p>
          <a:p>
            <a:pPr>
              <a:buFont typeface="Arial" panose="020B0604020202020204" pitchFamily="34" charset="0"/>
              <a:buChar char="•"/>
            </a:pPr>
            <a:r>
              <a:rPr lang="en-US" sz="2400" dirty="0"/>
              <a:t>Refine the design based on real-world testing.</a:t>
            </a:r>
          </a:p>
          <a:p>
            <a:endParaRPr lang="en-US" sz="2400" dirty="0"/>
          </a:p>
        </p:txBody>
      </p:sp>
    </p:spTree>
    <p:extLst>
      <p:ext uri="{BB962C8B-B14F-4D97-AF65-F5344CB8AC3E}">
        <p14:creationId xmlns:p14="http://schemas.microsoft.com/office/powerpoint/2010/main" val="18330712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4916-8F2C-B2EA-D1BB-A566A1FEC1AF}"/>
              </a:ext>
            </a:extLst>
          </p:cNvPr>
          <p:cNvSpPr>
            <a:spLocks noGrp="1"/>
          </p:cNvSpPr>
          <p:nvPr>
            <p:ph type="title"/>
          </p:nvPr>
        </p:nvSpPr>
        <p:spPr/>
        <p:txBody>
          <a:bodyPr/>
          <a:lstStyle/>
          <a:p>
            <a:r>
              <a:rPr lang="en-US" b="1" dirty="0"/>
              <a:t>METHODOLOGY</a:t>
            </a:r>
          </a:p>
        </p:txBody>
      </p:sp>
      <p:sp>
        <p:nvSpPr>
          <p:cNvPr id="3" name="Content Placeholder 2">
            <a:extLst>
              <a:ext uri="{FF2B5EF4-FFF2-40B4-BE49-F238E27FC236}">
                <a16:creationId xmlns:a16="http://schemas.microsoft.com/office/drawing/2014/main" id="{241D190A-16BB-0FE0-8A2A-37DA802EDB31}"/>
              </a:ext>
            </a:extLst>
          </p:cNvPr>
          <p:cNvSpPr>
            <a:spLocks noGrp="1"/>
          </p:cNvSpPr>
          <p:nvPr>
            <p:ph idx="1"/>
          </p:nvPr>
        </p:nvSpPr>
        <p:spPr/>
        <p:txBody>
          <a:bodyPr/>
          <a:lstStyle/>
          <a:p>
            <a:r>
              <a:rPr lang="en-US" b="1" dirty="0"/>
              <a:t>Optimization &amp; Finalization</a:t>
            </a:r>
          </a:p>
          <a:p>
            <a:pPr>
              <a:buFont typeface="Arial" panose="020B0604020202020204" pitchFamily="34" charset="0"/>
              <a:buChar char="•"/>
            </a:pPr>
            <a:r>
              <a:rPr lang="en-US" dirty="0"/>
              <a:t>Improve power efficiency, processing speed, and user experience.</a:t>
            </a:r>
          </a:p>
          <a:p>
            <a:pPr>
              <a:buFont typeface="Arial" panose="020B0604020202020204" pitchFamily="34" charset="0"/>
              <a:buChar char="•"/>
            </a:pPr>
            <a:r>
              <a:rPr lang="en-US" dirty="0"/>
              <a:t>Make the gloves lightweight and comfortable.</a:t>
            </a:r>
          </a:p>
          <a:p>
            <a:pPr>
              <a:buFont typeface="Arial" panose="020B0604020202020204" pitchFamily="34" charset="0"/>
              <a:buChar char="•"/>
            </a:pPr>
            <a:r>
              <a:rPr lang="en-US" dirty="0"/>
              <a:t>Ensure compatibility with multiple sign languages (if applicable).</a:t>
            </a:r>
          </a:p>
          <a:p>
            <a:r>
              <a:rPr lang="en-US" b="1" dirty="0"/>
              <a:t> Deployment &amp; Documentation</a:t>
            </a:r>
          </a:p>
          <a:p>
            <a:pPr>
              <a:buFont typeface="Arial" panose="020B0604020202020204" pitchFamily="34" charset="0"/>
              <a:buChar char="•"/>
            </a:pPr>
            <a:r>
              <a:rPr lang="en-US" dirty="0"/>
              <a:t>Develop user manuals for ease of use.</a:t>
            </a:r>
          </a:p>
          <a:p>
            <a:pPr>
              <a:buFont typeface="Arial" panose="020B0604020202020204" pitchFamily="34" charset="0"/>
              <a:buChar char="•"/>
            </a:pPr>
            <a:r>
              <a:rPr lang="en-US" dirty="0"/>
              <a:t>Conduct field trials and finalize the product.</a:t>
            </a:r>
          </a:p>
          <a:p>
            <a:pPr>
              <a:buFont typeface="Arial" panose="020B0604020202020204" pitchFamily="34" charset="0"/>
              <a:buChar char="•"/>
            </a:pPr>
            <a:r>
              <a:rPr lang="en-US" dirty="0"/>
              <a:t>Prepare a report detailing the methodology, results, and future scope.</a:t>
            </a:r>
          </a:p>
          <a:p>
            <a:endParaRPr lang="en-US" dirty="0"/>
          </a:p>
        </p:txBody>
      </p:sp>
    </p:spTree>
    <p:extLst>
      <p:ext uri="{BB962C8B-B14F-4D97-AF65-F5344CB8AC3E}">
        <p14:creationId xmlns:p14="http://schemas.microsoft.com/office/powerpoint/2010/main" val="32487676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233"/>
            <a:ext cx="10515600" cy="1325563"/>
          </a:xfrm>
        </p:spPr>
        <p:txBody>
          <a:bodyPr>
            <a:normAutofit/>
          </a:bodyPr>
          <a:lstStyle/>
          <a:p>
            <a:r>
              <a:rPr lang="en-IN" sz="4800" b="1" dirty="0"/>
              <a:t>MATERIALS &amp; PROCESSES</a:t>
            </a:r>
          </a:p>
        </p:txBody>
      </p:sp>
      <p:sp>
        <p:nvSpPr>
          <p:cNvPr id="5" name="Content Placeholder 4">
            <a:extLst>
              <a:ext uri="{FF2B5EF4-FFF2-40B4-BE49-F238E27FC236}">
                <a16:creationId xmlns:a16="http://schemas.microsoft.com/office/drawing/2014/main" id="{8D187353-A603-A166-980B-00AE9B59617A}"/>
              </a:ext>
            </a:extLst>
          </p:cNvPr>
          <p:cNvSpPr>
            <a:spLocks noGrp="1"/>
          </p:cNvSpPr>
          <p:nvPr>
            <p:ph idx="1"/>
          </p:nvPr>
        </p:nvSpPr>
        <p:spPr>
          <a:xfrm>
            <a:off x="712365" y="1253330"/>
            <a:ext cx="10515600" cy="4962911"/>
          </a:xfrm>
        </p:spPr>
        <p:txBody>
          <a:bodyPr>
            <a:noAutofit/>
          </a:bodyPr>
          <a:lstStyle/>
          <a:p>
            <a:pPr>
              <a:lnSpc>
                <a:spcPct val="120000"/>
              </a:lnSpc>
            </a:pPr>
            <a:r>
              <a:rPr lang="en-US" sz="2000" dirty="0"/>
              <a:t>The Arduino Uno R3 SMD is a microcontroller board based on the surface-mount version of the ATmega328P chip. It offers the same functionality as the standard Uno R3 but uses an SMD chip, making it more compact and durable. The board has 14 digital I/O pins, 6 analog inputs, and runs at 16 </a:t>
            </a:r>
            <a:r>
              <a:rPr lang="en-US" sz="2000" dirty="0" err="1"/>
              <a:t>MHz.</a:t>
            </a:r>
            <a:r>
              <a:rPr lang="en-US" sz="2000" dirty="0"/>
              <a:t> It connects to a computer via USB and is programmed using the Arduino IDE. Ideal for beginners and hobbyists, it's perfect for learning electronics, building prototypes, and working on DIY or IoT projects.</a:t>
            </a:r>
          </a:p>
          <a:p>
            <a:pPr>
              <a:lnSpc>
                <a:spcPct val="120000"/>
              </a:lnSpc>
            </a:pPr>
            <a:r>
              <a:rPr lang="en-US" sz="2000" dirty="0"/>
              <a:t>The ADXL335 is a small, thin, low-power, 3-axis analog accelerometer that measures acceleration in the X, Y, and Z axes. It operates on 3.3V to 5V and outputs analog voltage signals proportional to acceleration. With a measurement range of ±3g, it’s ideal for detecting tilt, motion, and vibration. The ADXL335 is often used in robotics, smartphones, gaming controllers, and wearable devices. Its simple analog output makes it easy to interface with microcontrollers like Arduino for motion-sensing projects.</a:t>
            </a:r>
          </a:p>
          <a:p>
            <a:pPr>
              <a:lnSpc>
                <a:spcPct val="120000"/>
              </a:lnSpc>
            </a:pPr>
            <a:endParaRPr lang="en-US" sz="2000" dirty="0"/>
          </a:p>
          <a:p>
            <a:pPr>
              <a:lnSpc>
                <a:spcPct val="120000"/>
              </a:lnSpc>
            </a:pPr>
            <a:endParaRPr lang="en-US" sz="2000" dirty="0"/>
          </a:p>
          <a:p>
            <a:pPr>
              <a:lnSpc>
                <a:spcPct val="120000"/>
              </a:lnSpc>
            </a:pPr>
            <a:endParaRPr lang="en-US" sz="2000" dirty="0"/>
          </a:p>
          <a:p>
            <a:pPr>
              <a:lnSpc>
                <a:spcPct val="120000"/>
              </a:lnSpc>
            </a:pPr>
            <a:endParaRPr lang="en-US" sz="2000" dirty="0"/>
          </a:p>
          <a:p>
            <a:pPr>
              <a:lnSpc>
                <a:spcPct val="120000"/>
              </a:lnSpc>
            </a:pPr>
            <a:endParaRPr lang="en-US" sz="2000" dirty="0"/>
          </a:p>
          <a:p>
            <a:pPr>
              <a:lnSpc>
                <a:spcPct val="120000"/>
              </a:lnSpc>
            </a:pPr>
            <a:endParaRPr lang="en-US" sz="2000" dirty="0"/>
          </a:p>
        </p:txBody>
      </p:sp>
    </p:spTree>
    <p:extLst>
      <p:ext uri="{BB962C8B-B14F-4D97-AF65-F5344CB8AC3E}">
        <p14:creationId xmlns:p14="http://schemas.microsoft.com/office/powerpoint/2010/main" val="17419253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513E-5BD0-EA37-8E68-1EBAD0FB9086}"/>
              </a:ext>
            </a:extLst>
          </p:cNvPr>
          <p:cNvSpPr>
            <a:spLocks noGrp="1"/>
          </p:cNvSpPr>
          <p:nvPr>
            <p:ph type="title"/>
          </p:nvPr>
        </p:nvSpPr>
        <p:spPr/>
        <p:txBody>
          <a:bodyPr/>
          <a:lstStyle/>
          <a:p>
            <a:r>
              <a:rPr lang="en-US" b="1" dirty="0"/>
              <a:t>MATERIALS &amp; PROCESSES</a:t>
            </a:r>
          </a:p>
        </p:txBody>
      </p:sp>
      <p:sp>
        <p:nvSpPr>
          <p:cNvPr id="3" name="Content Placeholder 2">
            <a:extLst>
              <a:ext uri="{FF2B5EF4-FFF2-40B4-BE49-F238E27FC236}">
                <a16:creationId xmlns:a16="http://schemas.microsoft.com/office/drawing/2014/main" id="{4C230B02-0CAD-1EF8-DCB8-B9BE6D35B8B2}"/>
              </a:ext>
            </a:extLst>
          </p:cNvPr>
          <p:cNvSpPr>
            <a:spLocks noGrp="1"/>
          </p:cNvSpPr>
          <p:nvPr>
            <p:ph idx="1"/>
          </p:nvPr>
        </p:nvSpPr>
        <p:spPr>
          <a:xfrm>
            <a:off x="838200" y="1599071"/>
            <a:ext cx="10515600" cy="4351338"/>
          </a:xfrm>
        </p:spPr>
        <p:txBody>
          <a:bodyPr>
            <a:noAutofit/>
          </a:bodyPr>
          <a:lstStyle/>
          <a:p>
            <a:pPr>
              <a:lnSpc>
                <a:spcPct val="120000"/>
              </a:lnSpc>
            </a:pPr>
            <a:r>
              <a:rPr lang="en-US" sz="2200" dirty="0"/>
              <a:t>A high-fidelity (hi-fi) speaker is designed to reproduce sound with exceptional clarity and accuracy, staying true to the original audio recording. Hi-fi speakers are commonly used in home audio systems, studios, and high-end entertainment setups. Used to send the voice variation of the sign showed.</a:t>
            </a:r>
          </a:p>
          <a:p>
            <a:pPr>
              <a:lnSpc>
                <a:spcPct val="120000"/>
              </a:lnSpc>
            </a:pPr>
            <a:r>
              <a:rPr lang="en-US" sz="2200" dirty="0"/>
              <a:t>The LCD display in smart gloves for the deaf and dumb converts hand gestures into readable text. It provides real-time visual feedback, helping bridge communication gaps. Typically compact and low-power, these displays clearly show interpreted messages, making the gloves effective for silent communication in various environments.</a:t>
            </a:r>
            <a:br>
              <a:rPr lang="en-US" sz="2200" dirty="0"/>
            </a:br>
            <a:endParaRPr lang="en-US" sz="2200" dirty="0"/>
          </a:p>
        </p:txBody>
      </p:sp>
    </p:spTree>
    <p:extLst>
      <p:ext uri="{BB962C8B-B14F-4D97-AF65-F5344CB8AC3E}">
        <p14:creationId xmlns:p14="http://schemas.microsoft.com/office/powerpoint/2010/main" val="17469516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977</TotalTime>
  <Words>1949</Words>
  <Application>Microsoft Office PowerPoint</Application>
  <PresentationFormat>Widescreen</PresentationFormat>
  <Paragraphs>136</Paragraphs>
  <Slides>22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Calibri</vt:lpstr>
      <vt:lpstr>Calibri Light</vt:lpstr>
      <vt:lpstr>Google Sans</vt:lpstr>
      <vt:lpstr>Office Theme</vt:lpstr>
      <vt:lpstr>SMART GLOVES FOR DUMB AND VISUALLY IMPAIRED PEOPLE</vt:lpstr>
      <vt:lpstr>ABSTRACT</vt:lpstr>
      <vt:lpstr>OBJECTIVE</vt:lpstr>
      <vt:lpstr>METHODOLOGY</vt:lpstr>
      <vt:lpstr>METHODOLOGY</vt:lpstr>
      <vt:lpstr>METHODOLOGY</vt:lpstr>
      <vt:lpstr>METHODOLOGY</vt:lpstr>
      <vt:lpstr>MATERIALS &amp; PROCESSES</vt:lpstr>
      <vt:lpstr>MATERIALS &amp; PROCESSES</vt:lpstr>
      <vt:lpstr>MATERIALS &amp; PROCESSES</vt:lpstr>
      <vt:lpstr>LITERATURE SURVEY</vt:lpstr>
      <vt:lpstr>WORK DONE</vt:lpstr>
      <vt:lpstr>WORK DONE</vt:lpstr>
      <vt:lpstr>WORK DONE </vt:lpstr>
      <vt:lpstr>WORK DONE</vt:lpstr>
      <vt:lpstr>WORK DONE</vt:lpstr>
      <vt:lpstr>WORKING DONE</vt:lpstr>
      <vt:lpstr>FUTURE SCOPE OF THE PROJECT</vt:lpstr>
      <vt:lpstr>FUTURE SCOPE OF THE PROJECT</vt:lpstr>
      <vt:lpstr>REFRENCES</vt:lpstr>
      <vt:lpstr>REFERENCES</vt:lpstr>
      <vt:lpstr>T H A N K   Y O 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kada sri sai rahul</dc:creator>
  <cp:lastModifiedBy>Andrew Luiciano</cp:lastModifiedBy>
  <cp:revision>27</cp:revision>
  <dcterms:created xsi:type="dcterms:W3CDTF">2018-08-20T04:04:40Z</dcterms:created>
  <dcterms:modified xsi:type="dcterms:W3CDTF">2025-04-26T13:27:24Z</dcterms:modified>
</cp:coreProperties>
</file>